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AE7"/>
    <a:srgbClr val="DA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11"/>
  </p:normalViewPr>
  <p:slideViewPr>
    <p:cSldViewPr snapToGrid="0" snapToObjects="1">
      <p:cViewPr varScale="1">
        <p:scale>
          <a:sx n="84" d="100"/>
          <a:sy n="84" d="100"/>
        </p:scale>
        <p:origin x="1018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E859647-1D62-4D40-A7F1-24351703FB1F}" type="datetimeFigureOut">
              <a:rPr lang="en-US"/>
              <a:pPr>
                <a:defRPr/>
              </a:pPr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113DDAA-97FA-422A-A8B7-D3B92204A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80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100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8987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4873" indent="-23132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0760" indent="-231326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6647" indent="-231326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2534" indent="-231326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8421" indent="-231326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4CDD4A-17E7-45E8-97EB-B8C57CCAF7C9}" type="slidenum">
              <a:rPr lang="en-US" altLang="en-US">
                <a:ea typeface="MS PGothic" panose="020B0600070205080204" pitchFamily="34" charset="-128"/>
              </a:rPr>
              <a:pPr/>
              <a:t>2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87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D29C22-0C24-4077-8210-B33BC4D24098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24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3DDAA-97FA-422A-A8B7-D3B92204A9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0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FB0CEB-6B3E-4713-9857-05FC0F8DCB6D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22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068E07-DB85-4EF5-86E5-DCBD0705CF4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74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FB0CEB-6B3E-4713-9857-05FC0F8DCB6D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068E07-DB85-4EF5-86E5-DCBD0705CF4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17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B86757D2-7395-453E-BE93-8FBD6C9F6FF8}" type="datetimeFigureOut">
              <a:rPr lang="en-US" smtClean="0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7AC300B4-6F1D-454A-9C4B-5CEA753EDB2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09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3772" cy="896616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227CB91F-64B9-40A4-B9AD-769058F9603C}" type="datetimeFigureOut">
              <a:rPr lang="en-US" smtClean="0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C1AC36DD-B4E4-433D-ACC4-8DC409B7D6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290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11550"/>
            <a:ext cx="7772400" cy="1362075"/>
          </a:xfrm>
        </p:spPr>
        <p:txBody>
          <a:bodyPr anchor="t"/>
          <a:lstStyle>
            <a:lvl1pPr algn="ctr">
              <a:defRPr sz="44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F1C47C35-4DA4-437D-8B66-17C9D2CAFFD5}" type="datetime1">
              <a:rPr lang="en-US" altLang="en-US" smtClean="0"/>
              <a:pPr>
                <a:defRPr/>
              </a:pPr>
              <a:t>5/18/2017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29AA7374-1FA2-4E77-AF83-3691AA8C8DE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007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88432" cy="1143000"/>
          </a:xfrm>
        </p:spPr>
        <p:txBody>
          <a:bodyPr>
            <a:noAutofit/>
          </a:bodyPr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84E2BC95-25C5-4DFB-B624-38F55BE69269}" type="datetimeFigureOut">
              <a:rPr lang="en-US" smtClean="0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5F7AC070-7A98-450D-9974-4DEFE66EA82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342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F5E8FE5F-00C2-4CF2-BE10-FA7524BEB939}" type="datetimeFigureOut">
              <a:rPr lang="en-US" smtClean="0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ABCBE0CC-A823-442A-B85E-4704AC41BCB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001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677"/>
            <a:ext cx="5387069" cy="1143000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6470665B-772F-47C4-98F0-86B4D8FA2C09}" type="datetimeFigureOut">
              <a:rPr lang="en-US" smtClean="0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8A18DDDF-AFF0-412D-B481-848A8E8E08F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087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3772" cy="896616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9E673EFB-3D3B-44F5-901C-454AAEE5FADE}" type="datetimeFigureOut">
              <a:rPr lang="en-US" smtClean="0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F13A0556-C168-4A6E-AFC1-F5AACD912A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523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3772" cy="896616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3AC76F38-99D1-488C-9E28-F67FF358E5ED}" type="datetimeFigureOut">
              <a:rPr lang="en-US" smtClean="0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22674F7D-D609-4F49-8117-EB681519651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609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0F67C59-BE4E-4D48-8DB0-2B57E4594458}" type="datetimeFigureOut">
              <a:rPr lang="en-US" smtClean="0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C116BB9A-AC7F-4DA3-A71D-363641E4E57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075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26058"/>
            <a:ext cx="5111750" cy="4400105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26058"/>
            <a:ext cx="3008313" cy="4400105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3772" cy="896616"/>
          </a:xfr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F3A97E6E-0229-45ED-B2BC-05F1FBB7F13B}" type="datetimeFigureOut">
              <a:rPr lang="en-US" smtClean="0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F795EE52-C924-40FC-B2D8-9215E8EFC0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910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27427"/>
            <a:ext cx="5486400" cy="3100148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FD217259-1933-4E32-9BC1-EF8756244274}" type="datetimeFigureOut">
              <a:rPr lang="en-US" smtClean="0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2605DAB5-50EE-449C-9892-B59C540D1A9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497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C79C43-F6AD-4FA8-B771-E9F959FD5CA8}" type="datetimeFigureOut">
              <a:rPr lang="en-US"/>
              <a:pPr>
                <a:defRPr/>
              </a:pPr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E0A8091F-FB1F-4FE4-9567-7723E5229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56700" cy="141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7" descr="DN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9881"/>
            <a:ext cx="27955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usan.gray@maryland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Energy Storage Study</a:t>
            </a:r>
            <a:endParaRPr lang="en-US" altLang="en-US" sz="40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PPRAC Meeting 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May 17, 2017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7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en-US" dirty="0"/>
              <a:t>“PPRP shall conduct a study to determine what regulatory reforms and market incentives are necessary or beneficial to increase the use of energy storage devices in the State in a manner that is fair and open to all stakeholders.” </a:t>
            </a:r>
          </a:p>
          <a:p>
            <a:pPr lvl="0">
              <a:lnSpc>
                <a:spcPct val="130000"/>
              </a:lnSpc>
            </a:pPr>
            <a:r>
              <a:rPr lang="en-US" dirty="0"/>
              <a:t>Report due December 1, 2018 to: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Senate Finance Committee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Senate Budget and Taxation Committee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House Economic Matters Committee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House Appropriations Committee </a:t>
            </a:r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80976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ctr"/>
          <a:lstStyle/>
          <a:p>
            <a:pPr marL="0" lvl="1" indent="0">
              <a:lnSpc>
                <a:spcPct val="130000"/>
              </a:lnSpc>
              <a:buNone/>
            </a:pPr>
            <a:r>
              <a:rPr lang="en-US" sz="2400" dirty="0"/>
              <a:t>1. The types and viability of different </a:t>
            </a:r>
            <a:r>
              <a:rPr lang="en-US" sz="2400" b="1" dirty="0"/>
              <a:t>energy storage technologies</a:t>
            </a:r>
            <a:r>
              <a:rPr lang="en-US" sz="2400" dirty="0"/>
              <a:t> and cases for their use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ctr"/>
          <a:lstStyle/>
          <a:p>
            <a:pPr marL="0" lvl="1" indent="0">
              <a:lnSpc>
                <a:spcPct val="130000"/>
              </a:lnSpc>
              <a:buNone/>
            </a:pPr>
            <a:r>
              <a:rPr lang="en-US" sz="2400" dirty="0"/>
              <a:t>2. </a:t>
            </a:r>
            <a:r>
              <a:rPr lang="en-US" sz="2400" b="1" dirty="0"/>
              <a:t>Wholesale market factors</a:t>
            </a:r>
            <a:r>
              <a:rPr lang="en-US" sz="2400" dirty="0"/>
              <a:t>, including available information from PJM and the Federal Energy Regulatory Commission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1692"/>
            <a:ext cx="5387069" cy="1143000"/>
          </a:xfrm>
        </p:spPr>
        <p:txBody>
          <a:bodyPr/>
          <a:lstStyle/>
          <a:p>
            <a:r>
              <a:rPr lang="en-US" dirty="0"/>
              <a:t>Subjects to be Addressed</a:t>
            </a:r>
          </a:p>
        </p:txBody>
      </p:sp>
    </p:spTree>
    <p:extLst>
      <p:ext uri="{BB962C8B-B14F-4D97-AF65-F5344CB8AC3E}">
        <p14:creationId xmlns:p14="http://schemas.microsoft.com/office/powerpoint/2010/main" val="79656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0456"/>
            <a:ext cx="4038600" cy="4605707"/>
          </a:xfrm>
        </p:spPr>
        <p:txBody>
          <a:bodyPr anchor="ctr"/>
          <a:lstStyle/>
          <a:p>
            <a:pPr marL="0" lvl="1" indent="0">
              <a:lnSpc>
                <a:spcPct val="130000"/>
              </a:lnSpc>
              <a:buNone/>
            </a:pPr>
            <a:r>
              <a:rPr lang="en-US" sz="2400" dirty="0"/>
              <a:t>3. Regulatory policies, </a:t>
            </a:r>
            <a:r>
              <a:rPr lang="en-US" sz="2400" b="1" dirty="0"/>
              <a:t>ownership </a:t>
            </a:r>
            <a:r>
              <a:rPr lang="en-US" sz="2400" dirty="0"/>
              <a:t>models, </a:t>
            </a:r>
            <a:r>
              <a:rPr lang="en-US" sz="2400" b="1" dirty="0"/>
              <a:t>cost recovery</a:t>
            </a:r>
            <a:r>
              <a:rPr lang="en-US" sz="2400" dirty="0"/>
              <a:t> mechanisms, </a:t>
            </a:r>
            <a:r>
              <a:rPr lang="en-US" sz="2400" b="1" dirty="0"/>
              <a:t>procurement </a:t>
            </a:r>
            <a:r>
              <a:rPr lang="en-US" sz="2400" dirty="0"/>
              <a:t>targets, and </a:t>
            </a:r>
            <a:r>
              <a:rPr lang="en-US" sz="2400" b="1" dirty="0"/>
              <a:t>market incentives </a:t>
            </a:r>
            <a:r>
              <a:rPr lang="en-US" sz="2400" dirty="0"/>
              <a:t>in other states 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ctr"/>
          <a:lstStyle/>
          <a:p>
            <a:pPr marL="0" lvl="1" indent="0">
              <a:lnSpc>
                <a:spcPct val="130000"/>
              </a:lnSpc>
              <a:buNone/>
            </a:pPr>
            <a:r>
              <a:rPr lang="en-US" sz="2400" dirty="0"/>
              <a:t>4. </a:t>
            </a:r>
            <a:r>
              <a:rPr lang="en-US" sz="2400" b="1" dirty="0"/>
              <a:t>Policy–related barriers</a:t>
            </a:r>
            <a:r>
              <a:rPr lang="en-US" sz="2400" dirty="0"/>
              <a:t> that restrict the ability to capture all of the societal benefits of energy storage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1692"/>
            <a:ext cx="5387069" cy="1143000"/>
          </a:xfrm>
        </p:spPr>
        <p:txBody>
          <a:bodyPr/>
          <a:lstStyle/>
          <a:p>
            <a:r>
              <a:rPr lang="en-US" dirty="0"/>
              <a:t>Subjects to be Addressed</a:t>
            </a:r>
          </a:p>
        </p:txBody>
      </p:sp>
    </p:spTree>
    <p:extLst>
      <p:ext uri="{BB962C8B-B14F-4D97-AF65-F5344CB8AC3E}">
        <p14:creationId xmlns:p14="http://schemas.microsoft.com/office/powerpoint/2010/main" val="122951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lvl="1" indent="0">
              <a:lnSpc>
                <a:spcPct val="130000"/>
              </a:lnSpc>
              <a:buNone/>
            </a:pPr>
            <a:r>
              <a:rPr lang="en-US" sz="2400" dirty="0"/>
              <a:t>5. </a:t>
            </a:r>
            <a:r>
              <a:rPr lang="en-US" sz="2400" b="1" dirty="0"/>
              <a:t>Cost recovery mechanisms</a:t>
            </a:r>
            <a:r>
              <a:rPr lang="en-US" sz="2400" dirty="0"/>
              <a:t>, including cost recovery through electric distribution rates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lvl="1" indent="0">
              <a:lnSpc>
                <a:spcPct val="130000"/>
              </a:lnSpc>
              <a:buNone/>
            </a:pPr>
            <a:r>
              <a:rPr lang="en-US" sz="2400" dirty="0"/>
              <a:t>6. The </a:t>
            </a:r>
            <a:r>
              <a:rPr lang="en-US" sz="2400" b="1" dirty="0"/>
              <a:t>efficient and timely approval of interconnection</a:t>
            </a:r>
            <a:r>
              <a:rPr lang="en-US" sz="2400" dirty="0"/>
              <a:t> of energy storage systems owned by an electric company, a customer, or a third party </a:t>
            </a:r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1692"/>
            <a:ext cx="5387069" cy="1143000"/>
          </a:xfrm>
        </p:spPr>
        <p:txBody>
          <a:bodyPr/>
          <a:lstStyle/>
          <a:p>
            <a:r>
              <a:rPr lang="en-US" dirty="0"/>
              <a:t>Subjects to be Addressed</a:t>
            </a:r>
          </a:p>
        </p:txBody>
      </p:sp>
    </p:spTree>
    <p:extLst>
      <p:ext uri="{BB962C8B-B14F-4D97-AF65-F5344CB8AC3E}">
        <p14:creationId xmlns:p14="http://schemas.microsoft.com/office/powerpoint/2010/main" val="91130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lvl="1" indent="0">
              <a:lnSpc>
                <a:spcPct val="130000"/>
              </a:lnSpc>
              <a:buNone/>
            </a:pPr>
            <a:r>
              <a:rPr lang="en-US" sz="2400" dirty="0"/>
              <a:t>7. Whether and how </a:t>
            </a:r>
            <a:r>
              <a:rPr lang="en-US" sz="2400" b="1" dirty="0"/>
              <a:t>pumped hydropower</a:t>
            </a:r>
            <a:r>
              <a:rPr lang="en-US" sz="2400" dirty="0"/>
              <a:t> should be included in any regulatory policies or market incentives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lvl="1" indent="0">
              <a:lnSpc>
                <a:spcPct val="130000"/>
              </a:lnSpc>
              <a:buNone/>
            </a:pPr>
            <a:r>
              <a:rPr lang="en-US" sz="2400" dirty="0"/>
              <a:t>8. Incentivizing both </a:t>
            </a:r>
            <a:r>
              <a:rPr lang="en-US" sz="2400" b="1" dirty="0"/>
              <a:t>behind-the-meter</a:t>
            </a:r>
            <a:r>
              <a:rPr lang="en-US" sz="2400" dirty="0"/>
              <a:t> energy storage systems and systems</a:t>
            </a:r>
            <a:r>
              <a:rPr lang="en-US" sz="2400" b="1" dirty="0"/>
              <a:t> directly connected to transmission and distribution</a:t>
            </a:r>
            <a:r>
              <a:rPr lang="en-US" sz="2400" dirty="0"/>
              <a:t> facilities</a:t>
            </a:r>
          </a:p>
          <a:p>
            <a:pPr marL="0" lvl="1" indent="0">
              <a:lnSpc>
                <a:spcPct val="130000"/>
              </a:lnSpc>
              <a:buNone/>
            </a:pPr>
            <a:endParaRPr lang="en-US" sz="2400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1692"/>
            <a:ext cx="5387069" cy="1143000"/>
          </a:xfrm>
        </p:spPr>
        <p:txBody>
          <a:bodyPr/>
          <a:lstStyle/>
          <a:p>
            <a:r>
              <a:rPr lang="en-US" dirty="0"/>
              <a:t>Subjects to be Addressed</a:t>
            </a:r>
          </a:p>
        </p:txBody>
      </p:sp>
    </p:spTree>
    <p:extLst>
      <p:ext uri="{BB962C8B-B14F-4D97-AF65-F5344CB8AC3E}">
        <p14:creationId xmlns:p14="http://schemas.microsoft.com/office/powerpoint/2010/main" val="53779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lvl="1" indent="0">
              <a:lnSpc>
                <a:spcPct val="130000"/>
              </a:lnSpc>
              <a:buNone/>
            </a:pPr>
            <a:r>
              <a:rPr lang="en-US" sz="2400" dirty="0"/>
              <a:t>9. Appropriate </a:t>
            </a:r>
            <a:r>
              <a:rPr lang="en-US" sz="2400" b="1" dirty="0"/>
              <a:t>metrics and standards</a:t>
            </a:r>
            <a:r>
              <a:rPr lang="en-US" sz="2400" dirty="0"/>
              <a:t> such as energy capacity, charge and discharge rates, round trip efficiency, and durability</a:t>
            </a:r>
          </a:p>
          <a:p>
            <a:pPr marL="0" lvl="1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lvl="1" indent="0">
              <a:lnSpc>
                <a:spcPct val="130000"/>
              </a:lnSpc>
              <a:buNone/>
            </a:pPr>
            <a:r>
              <a:rPr lang="en-US" sz="2400" dirty="0"/>
              <a:t>10. Policies, procurement targets, or other market incentives that would allow for</a:t>
            </a:r>
            <a:r>
              <a:rPr lang="en-US" sz="2400" b="1" dirty="0"/>
              <a:t> diverse ownership models</a:t>
            </a:r>
            <a:br>
              <a:rPr lang="en-US" sz="2400" b="1" dirty="0"/>
            </a:br>
            <a:endParaRPr lang="en-US" sz="2400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1692"/>
            <a:ext cx="5387069" cy="1143000"/>
          </a:xfrm>
        </p:spPr>
        <p:txBody>
          <a:bodyPr/>
          <a:lstStyle/>
          <a:p>
            <a:r>
              <a:rPr lang="en-US" dirty="0"/>
              <a:t>Subjects to be Addressed</a:t>
            </a:r>
          </a:p>
        </p:txBody>
      </p:sp>
    </p:spTree>
    <p:extLst>
      <p:ext uri="{BB962C8B-B14F-4D97-AF65-F5344CB8AC3E}">
        <p14:creationId xmlns:p14="http://schemas.microsoft.com/office/powerpoint/2010/main" val="290491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PPRAC’s ROLE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48851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Input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43039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40000"/>
              </a:lnSpc>
            </a:pPr>
            <a:r>
              <a:rPr lang="en-US" sz="2300" dirty="0"/>
              <a:t>In conducting the study required under this section, PPRP shall consult with:* </a:t>
            </a:r>
          </a:p>
          <a:p>
            <a:pPr lvl="1">
              <a:lnSpc>
                <a:spcPct val="140000"/>
              </a:lnSpc>
            </a:pPr>
            <a:r>
              <a:rPr lang="en-US" sz="2100" dirty="0"/>
              <a:t>The </a:t>
            </a:r>
            <a:r>
              <a:rPr lang="en-US" sz="2100" b="1" dirty="0"/>
              <a:t>Public Service Commission</a:t>
            </a:r>
            <a:r>
              <a:rPr lang="en-US" sz="2100" dirty="0"/>
              <a:t>; </a:t>
            </a:r>
          </a:p>
          <a:p>
            <a:pPr lvl="1">
              <a:lnSpc>
                <a:spcPct val="140000"/>
              </a:lnSpc>
            </a:pPr>
            <a:r>
              <a:rPr lang="en-US" sz="2100" dirty="0"/>
              <a:t>The </a:t>
            </a:r>
            <a:r>
              <a:rPr lang="en-US" sz="2100" b="1" dirty="0"/>
              <a:t>Office of People’s Counsel</a:t>
            </a:r>
            <a:endParaRPr lang="en-US" sz="2100" dirty="0"/>
          </a:p>
          <a:p>
            <a:pPr lvl="1">
              <a:lnSpc>
                <a:spcPct val="140000"/>
              </a:lnSpc>
            </a:pPr>
            <a:r>
              <a:rPr lang="en-US" sz="2100" dirty="0"/>
              <a:t>The </a:t>
            </a:r>
            <a:r>
              <a:rPr lang="en-US" sz="2100" b="1" dirty="0"/>
              <a:t>Maryland Energy Administration</a:t>
            </a:r>
            <a:r>
              <a:rPr lang="en-US" sz="2100" dirty="0"/>
              <a:t>; </a:t>
            </a:r>
          </a:p>
          <a:p>
            <a:pPr lvl="1">
              <a:lnSpc>
                <a:spcPct val="140000"/>
              </a:lnSpc>
            </a:pPr>
            <a:r>
              <a:rPr lang="en-US" sz="2100" b="1" dirty="0"/>
              <a:t>Environmental organizations</a:t>
            </a:r>
            <a:r>
              <a:rPr lang="en-US" sz="2100" dirty="0"/>
              <a:t>; </a:t>
            </a:r>
          </a:p>
          <a:p>
            <a:pPr lvl="1">
              <a:lnSpc>
                <a:spcPct val="140000"/>
              </a:lnSpc>
            </a:pPr>
            <a:r>
              <a:rPr lang="en-US" sz="2100" b="1" dirty="0"/>
              <a:t>Electric companies</a:t>
            </a:r>
            <a:r>
              <a:rPr lang="en-US" sz="2100" dirty="0"/>
              <a:t>; </a:t>
            </a:r>
          </a:p>
          <a:p>
            <a:pPr lvl="1">
              <a:lnSpc>
                <a:spcPct val="140000"/>
              </a:lnSpc>
            </a:pPr>
            <a:r>
              <a:rPr lang="en-US" sz="2100" dirty="0"/>
              <a:t>Third-party providers of energy storage devices; </a:t>
            </a:r>
          </a:p>
          <a:p>
            <a:pPr lvl="1">
              <a:lnSpc>
                <a:spcPct val="140000"/>
              </a:lnSpc>
            </a:pPr>
            <a:r>
              <a:rPr lang="en-US" sz="2100" dirty="0"/>
              <a:t>Associations of third-party providers; </a:t>
            </a:r>
          </a:p>
          <a:p>
            <a:pPr lvl="1">
              <a:lnSpc>
                <a:spcPct val="140000"/>
              </a:lnSpc>
            </a:pPr>
            <a:r>
              <a:rPr lang="en-US" sz="2100" dirty="0"/>
              <a:t>The University of Maryland Energy Research Center;**</a:t>
            </a:r>
          </a:p>
          <a:p>
            <a:pPr lvl="1">
              <a:lnSpc>
                <a:spcPct val="140000"/>
              </a:lnSpc>
            </a:pPr>
            <a:r>
              <a:rPr lang="en-US" sz="2100" dirty="0"/>
              <a:t>The Maryland Clean Energy Center; </a:t>
            </a:r>
          </a:p>
          <a:p>
            <a:pPr lvl="1">
              <a:lnSpc>
                <a:spcPct val="140000"/>
              </a:lnSpc>
            </a:pPr>
            <a:r>
              <a:rPr lang="en-US" sz="2100" dirty="0"/>
              <a:t>Developers and owners of electricity generation; and</a:t>
            </a:r>
          </a:p>
          <a:p>
            <a:pPr lvl="1">
              <a:lnSpc>
                <a:spcPct val="140000"/>
              </a:lnSpc>
            </a:pPr>
            <a:r>
              <a:rPr lang="en-US" sz="2100" b="1" dirty="0"/>
              <a:t>Other interested parties</a:t>
            </a:r>
            <a:r>
              <a:rPr lang="en-US" sz="21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073" y="5843239"/>
            <a:ext cx="785045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30000"/>
              </a:lnSpc>
            </a:pPr>
            <a:r>
              <a:rPr lang="en-US" sz="1200" dirty="0">
                <a:latin typeface="+mj-lt"/>
              </a:rPr>
              <a:t>*Overlaps with PPRAC are bolded</a:t>
            </a:r>
          </a:p>
          <a:p>
            <a:pPr marL="0" lvl="1">
              <a:lnSpc>
                <a:spcPct val="130000"/>
              </a:lnSpc>
            </a:pPr>
            <a:r>
              <a:rPr lang="en-US" sz="1200" dirty="0">
                <a:latin typeface="+mj-lt"/>
              </a:rPr>
              <a:t>**UMD’s Energy Research Center is a campus-wide interdisciplinary initiative that develops technology and policy for a clean, secure, and sustainable future. Energy storage is one of the Center’s three focus areas.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11360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PPRAC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en-US" dirty="0"/>
              <a:t>PPRP would like to form a PPRAC Working Group to consult with throughout the storage study development process</a:t>
            </a:r>
          </a:p>
          <a:p>
            <a:pPr lvl="0">
              <a:lnSpc>
                <a:spcPct val="130000"/>
              </a:lnSpc>
            </a:pPr>
            <a:r>
              <a:rPr lang="en-US" dirty="0"/>
              <a:t>Commitment: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Provide input on study strategy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Provide feedback during periodic webinar-based progress reports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Review draft text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Additional input as desired by members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97207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Helen Stewart</a:t>
            </a:r>
          </a:p>
          <a:p>
            <a:pPr marL="0" indent="0" algn="ctr">
              <a:buNone/>
            </a:pPr>
            <a:r>
              <a:rPr lang="en-US" sz="1800" dirty="0"/>
              <a:t>410-260-8667  </a:t>
            </a:r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Helen.Stewart@maryland.gov</a:t>
            </a:r>
            <a:endParaRPr 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6617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87963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MS PGothic" panose="020B0600070205080204" pitchFamily="34" charset="-128"/>
              </a:rPr>
              <a:t>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1" y="1606550"/>
            <a:ext cx="6318068" cy="451961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/>
              <a:t>The Rise of Storage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HB 773 / SB 715 Overview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PPRAC’s Role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MS PGothic" panose="020B0600070205080204" pitchFamily="34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888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85" y="3129074"/>
            <a:ext cx="7772400" cy="855626"/>
          </a:xfrm>
        </p:spPr>
        <p:txBody>
          <a:bodyPr/>
          <a:lstStyle/>
          <a:p>
            <a:r>
              <a:rPr lang="en-US" dirty="0"/>
              <a:t>The rise of storage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582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Types of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335913" y="1546004"/>
            <a:ext cx="8214284" cy="98376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+mj-lt"/>
              </a:rPr>
              <a:t>Pumped hydro is often referred to as “conventional storage”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+mj-lt"/>
              </a:rPr>
              <a:t>Newer, more flexible technologies can be dispatched within seconds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57199" y="6378373"/>
            <a:ext cx="85529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200" b="1" dirty="0">
                <a:latin typeface="+mj-lt"/>
              </a:rPr>
              <a:t>Source</a:t>
            </a:r>
            <a:r>
              <a:rPr lang="en-US" altLang="en-US" sz="1200" dirty="0">
                <a:latin typeface="+mj-lt"/>
              </a:rPr>
              <a:t>: </a:t>
            </a:r>
            <a:r>
              <a:rPr lang="en-US" altLang="en-US" sz="1200" i="1" dirty="0">
                <a:latin typeface="+mj-lt"/>
              </a:rPr>
              <a:t>State of Charge: </a:t>
            </a:r>
            <a:r>
              <a:rPr lang="en-US" sz="1200" i="1" dirty="0">
                <a:latin typeface="+mj-lt"/>
              </a:rPr>
              <a:t>Massachusetts Energy Storage Initiative Study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000" i="1" dirty="0">
              <a:latin typeface="+mj-lt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58139"/>
            <a:ext cx="8229600" cy="340669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6058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1"/>
          <p:cNvSpPr>
            <a:spLocks noGrp="1"/>
          </p:cNvSpPr>
          <p:nvPr>
            <p:ph type="body" sz="half" idx="2"/>
          </p:nvPr>
        </p:nvSpPr>
        <p:spPr/>
        <p:txBody>
          <a:bodyPr anchor="t"/>
          <a:lstStyle/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en-US" sz="1800" b="0" dirty="0">
                <a:latin typeface="+mj-lt"/>
                <a:ea typeface="MS PGothic" panose="020B0600070205080204" pitchFamily="34" charset="-128"/>
              </a:rPr>
              <a:t>Storage can add value to the grid at three different levels</a:t>
            </a:r>
            <a:endParaRPr lang="en-US" altLang="en-US" sz="1800" dirty="0">
              <a:latin typeface="+mj-lt"/>
              <a:ea typeface="MS PGothic" panose="020B0600070205080204" pitchFamily="34" charset="-128"/>
            </a:endParaRP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en-US" altLang="en-US" sz="1800" b="0" dirty="0">
                <a:latin typeface="+mj-lt"/>
                <a:ea typeface="MS PGothic" panose="020B0600070205080204" pitchFamily="34" charset="-128"/>
              </a:rPr>
              <a:t>The same storage system can potentially provide services to different stakeholders at different times</a:t>
            </a:r>
          </a:p>
        </p:txBody>
      </p:sp>
      <p:sp>
        <p:nvSpPr>
          <p:cNvPr id="54275" name="Title 3"/>
          <p:cNvSpPr>
            <a:spLocks noGrp="1"/>
          </p:cNvSpPr>
          <p:nvPr>
            <p:ph type="title"/>
          </p:nvPr>
        </p:nvSpPr>
        <p:spPr>
          <a:xfrm>
            <a:off x="457200" y="379825"/>
            <a:ext cx="5263772" cy="896616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MS PGothic" panose="020B0600070205080204" pitchFamily="34" charset="-128"/>
              </a:rPr>
              <a:t>Services Provided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276" name="TextBox 8"/>
          <p:cNvSpPr txBox="1">
            <a:spLocks noChangeArrowheads="1"/>
          </p:cNvSpPr>
          <p:nvPr/>
        </p:nvSpPr>
        <p:spPr bwMode="auto">
          <a:xfrm>
            <a:off x="4342489" y="6472009"/>
            <a:ext cx="4040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+mj-lt"/>
              </a:rPr>
              <a:t>Source</a:t>
            </a:r>
            <a:r>
              <a:rPr lang="en-US" altLang="en-US" sz="1200" dirty="0">
                <a:latin typeface="+mj-lt"/>
              </a:rPr>
              <a:t>:</a:t>
            </a:r>
            <a:r>
              <a:rPr lang="en-US" altLang="en-US" sz="1200" b="1" dirty="0"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Rocky Mountain Institute</a:t>
            </a:r>
            <a:endParaRPr lang="en-US" altLang="en-US" sz="1600" dirty="0">
              <a:latin typeface="+mj-lt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039091" y="1706901"/>
            <a:ext cx="4040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j-lt"/>
              </a:rPr>
              <a:t>Services that Batteries Can Provide</a:t>
            </a:r>
            <a:endParaRPr lang="en-US" altLang="en-US" sz="2000" dirty="0">
              <a:latin typeface="+mj-lt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5371" y="1955800"/>
            <a:ext cx="5034424" cy="43730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95813" y="6238830"/>
            <a:ext cx="2083982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3682088" y="1953181"/>
            <a:ext cx="1407147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7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457200" y="274638"/>
            <a:ext cx="5287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j-lt"/>
                <a:ea typeface="MS PGothic" panose="020B0600070205080204" pitchFamily="34" charset="-128"/>
              </a:rPr>
              <a:t>Growth Trends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65484"/>
          </a:xfrm>
        </p:spPr>
        <p:txBody>
          <a:bodyPr/>
          <a:lstStyle/>
          <a:p>
            <a:pPr lvl="0" eaLnBrk="1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800" dirty="0"/>
              <a:t>Annual deployments of energy storage in the U.S. are forecasted to reach 2.6 GW by 2022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905932" y="6145965"/>
            <a:ext cx="4040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+mj-lt"/>
              </a:rPr>
              <a:t>Source</a:t>
            </a:r>
            <a:r>
              <a:rPr lang="en-US" altLang="en-US" sz="1200" dirty="0">
                <a:latin typeface="+mj-lt"/>
              </a:rPr>
              <a:t>: GTM Research</a:t>
            </a:r>
            <a:endParaRPr lang="en-US" altLang="en-US" sz="16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608603" y="3873984"/>
            <a:ext cx="2785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Light" charset="0"/>
              </a:rPr>
              <a:t>Energy Storage Deployments by Segment (MW) 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71" y="2980596"/>
            <a:ext cx="7358510" cy="23715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0424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457200" y="274638"/>
            <a:ext cx="5287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j-lt"/>
                <a:ea typeface="Calibri" charset="0"/>
                <a:cs typeface="Calibri" charset="0"/>
              </a:rPr>
              <a:t>Regulatory 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65484"/>
          </a:xfrm>
        </p:spPr>
        <p:txBody>
          <a:bodyPr/>
          <a:lstStyle/>
          <a:p>
            <a:pPr lvl="0"/>
            <a:r>
              <a:rPr lang="en-US" sz="1800" dirty="0"/>
              <a:t>Throughout the U.S., states are considering ways to spur energy storage growth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724400" y="6440932"/>
            <a:ext cx="4040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+mj-lt"/>
              </a:rPr>
              <a:t>Source</a:t>
            </a:r>
            <a:r>
              <a:rPr lang="en-US" altLang="en-US" sz="1200" dirty="0">
                <a:latin typeface="+mj-lt"/>
              </a:rPr>
              <a:t>:</a:t>
            </a:r>
            <a:r>
              <a:rPr lang="en-US" altLang="en-US" sz="1200" b="1" dirty="0">
                <a:latin typeface="+mj-lt"/>
              </a:rPr>
              <a:t> </a:t>
            </a:r>
            <a:r>
              <a:rPr lang="en-US" altLang="en-US" sz="1200" dirty="0">
                <a:latin typeface="+mj-lt"/>
              </a:rPr>
              <a:t>The Energy Collective</a:t>
            </a:r>
            <a:endParaRPr lang="en-US" altLang="en-US" sz="16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348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68A3D3"/>
                </a:solidFill>
                <a:latin typeface="CalibriLight,Bold" charset="0"/>
              </a:rPr>
              <a:t>U.S. Annual Energy Storage Deployment Forecast, 2012-2022E (MW)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305851" y="3690360"/>
            <a:ext cx="1707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C2849"/>
                </a:solidFill>
                <a:latin typeface="CalibriLight" charset="0"/>
              </a:rPr>
              <a:t>Energy Storage Deployments </a:t>
            </a:r>
            <a:r>
              <a:rPr lang="en-US">
                <a:solidFill>
                  <a:srgbClr val="0C2849"/>
                </a:solidFill>
                <a:latin typeface="CalibriLight" charset="0"/>
              </a:rPr>
              <a:t>by Segment (MW)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0" y="2045681"/>
            <a:ext cx="7499684" cy="421268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4977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>
                <a:ea typeface="MS PGothic" panose="020B0600070205080204" pitchFamily="34" charset="-128"/>
              </a:rPr>
              <a:t>PC 44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MD PSC launched Public Conference 44 (PC 44) in 2016 to explore seven grid-modernization topics</a:t>
            </a:r>
          </a:p>
          <a:p>
            <a:pPr>
              <a:lnSpc>
                <a:spcPct val="130000"/>
              </a:lnSpc>
            </a:pPr>
            <a:r>
              <a:rPr lang="en-US" dirty="0"/>
              <a:t>Goals for storage subgroup: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Develop proposed regulations for Commission consideration defining and classifying residential energy storage and addressing related issues</a:t>
            </a:r>
            <a:endParaRPr lang="en-US" sz="3200" dirty="0"/>
          </a:p>
          <a:p>
            <a:pPr lvl="1">
              <a:lnSpc>
                <a:spcPct val="130000"/>
              </a:lnSpc>
            </a:pPr>
            <a:r>
              <a:rPr lang="en-US" dirty="0"/>
              <a:t>Develop proposals for energy storage as a utility asset on the distribution grid by considering issues such as cost allocation and utility cost recovery </a:t>
            </a:r>
            <a:endParaRPr lang="en-US" sz="3200" dirty="0"/>
          </a:p>
          <a:p>
            <a:endParaRPr lang="en-US" dirty="0"/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398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1698"/>
            <a:ext cx="7571082" cy="1362075"/>
          </a:xfrm>
        </p:spPr>
        <p:txBody>
          <a:bodyPr/>
          <a:lstStyle/>
          <a:p>
            <a:pPr>
              <a:defRPr/>
            </a:pPr>
            <a:r>
              <a:rPr lang="en-US" dirty="0"/>
              <a:t>HB 773 / SB 715</a:t>
            </a:r>
            <a:br>
              <a:rPr lang="en-US" dirty="0"/>
            </a:br>
            <a:r>
              <a:rPr lang="en-US" dirty="0"/>
              <a:t>energy storage technology act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4708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E2055C4E1F974FB2E7376F0081619E" ma:contentTypeVersion="3" ma:contentTypeDescription="Create a new document." ma:contentTypeScope="" ma:versionID="50fdee0992443aa2dd782b0f26b0c13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72A97C5-B6BF-4973-9024-733BCBF92B8C}"/>
</file>

<file path=customXml/itemProps2.xml><?xml version="1.0" encoding="utf-8"?>
<ds:datastoreItem xmlns:ds="http://schemas.openxmlformats.org/officeDocument/2006/customXml" ds:itemID="{777A819D-FAC9-491C-8F8A-D019280B4E02}"/>
</file>

<file path=customXml/itemProps3.xml><?xml version="1.0" encoding="utf-8"?>
<ds:datastoreItem xmlns:ds="http://schemas.openxmlformats.org/officeDocument/2006/customXml" ds:itemID="{9959498A-68EB-4ADC-8C49-6DAADA4EE233}"/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647</Words>
  <Application>Microsoft Office PowerPoint</Application>
  <PresentationFormat>On-screen Show (4:3)</PresentationFormat>
  <Paragraphs>105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CalibriLight</vt:lpstr>
      <vt:lpstr>CalibriLight,Bold</vt:lpstr>
      <vt:lpstr>Cambria</vt:lpstr>
      <vt:lpstr>Tahoma</vt:lpstr>
      <vt:lpstr>Office Theme</vt:lpstr>
      <vt:lpstr>Energy Storage Study</vt:lpstr>
      <vt:lpstr>Agenda</vt:lpstr>
      <vt:lpstr>The rise of storage</vt:lpstr>
      <vt:lpstr>Types of Storage</vt:lpstr>
      <vt:lpstr>Services Provided</vt:lpstr>
      <vt:lpstr>PowerPoint Presentation</vt:lpstr>
      <vt:lpstr>PowerPoint Presentation</vt:lpstr>
      <vt:lpstr>PC 44</vt:lpstr>
      <vt:lpstr>HB 773 / SB 715 energy storage technology act</vt:lpstr>
      <vt:lpstr>Purpose</vt:lpstr>
      <vt:lpstr>Subjects to be Addressed</vt:lpstr>
      <vt:lpstr>Subjects to be Addressed</vt:lpstr>
      <vt:lpstr>Subjects to be Addressed</vt:lpstr>
      <vt:lpstr>Subjects to be Addressed</vt:lpstr>
      <vt:lpstr>Subjects to be Addressed</vt:lpstr>
      <vt:lpstr>PPRAC’s ROLE</vt:lpstr>
      <vt:lpstr>Stakeholder Input</vt:lpstr>
      <vt:lpstr>PPRAC Input</vt:lpstr>
      <vt:lpstr>PowerPoint Presentation</vt:lpstr>
    </vt:vector>
  </TitlesOfParts>
  <Company>MD Dept. of Natural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Dorrill</dc:creator>
  <cp:lastModifiedBy>Sadzinski, Bob A.</cp:lastModifiedBy>
  <cp:revision>128</cp:revision>
  <cp:lastPrinted>2016-11-04T14:38:51Z</cp:lastPrinted>
  <dcterms:created xsi:type="dcterms:W3CDTF">2015-06-30T14:53:52Z</dcterms:created>
  <dcterms:modified xsi:type="dcterms:W3CDTF">2017-05-18T17:48:38Z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0x0101001CE2055C4E1F974FB2E7376F0081619E</vt:lpwstr>
  </property>
</Properties>
</file>