
<file path=[Content_Types].xml><?xml version="1.0" encoding="utf-8"?>
<Types xmlns="http://schemas.openxmlformats.org/package/2006/content-types">
  <Default Extension="png" ContentType="image/png"/>
  <Default Extension="rels" ContentType="application/vnd.openxmlformats-package.relationships+xml"/>
  <Default Extension="jpeg" ContentType="image/jpeg"/>
  <Default Extension="xml" ContentType="application/xml"/>
  <Override PartName="/ppt/presentation.xml" ContentType="application/vnd.openxmlformats-officedocument.presentationml.presentation.main+xml"/>
  <Override PartName="/ppt/slides/slide20.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21.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6.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slides/slide4.xml" ContentType="application/vnd.openxmlformats-officedocument.presentationml.slide+xml"/>
  <Override PartName="/ppt/slides/slide2.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Layouts/slideLayout17.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Layouts/slideLayout22.xml" ContentType="application/vnd.openxmlformats-officedocument.presentationml.slideLayout+xml"/>
  <Override PartName="/ppt/slideLayouts/slideLayout21.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notesSlides/notesSlide3.xml" ContentType="application/vnd.openxmlformats-officedocument.presentationml.notesSlide+xml"/>
  <Override PartName="/ppt/notesSlides/notesSlide5.xml" ContentType="application/vnd.openxmlformats-officedocument.presentationml.notesSlide+xml"/>
  <Override PartName="/ppt/notesSlides/notesSlide15.xml" ContentType="application/vnd.openxmlformats-officedocument.presentationml.notesSlide+xml"/>
  <Override PartName="/ppt/notesSlides/notesSlide14.xml" ContentType="application/vnd.openxmlformats-officedocument.presentationml.notesSlide+xml"/>
  <Override PartName="/ppt/notesSlides/notesSlide13.xml" ContentType="application/vnd.openxmlformats-officedocument.presentationml.notesSlide+xml"/>
  <Override PartName="/ppt/notesSlides/notesSlide12.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22.xml" ContentType="application/vnd.openxmlformats-officedocument.presentationml.notesSlide+xml"/>
  <Override PartName="/ppt/notesSlides/notesSlide21.xml" ContentType="application/vnd.openxmlformats-officedocument.presentationml.notesSlide+xml"/>
  <Override PartName="/ppt/notesSlides/notesSlide20.xml" ContentType="application/vnd.openxmlformats-officedocument.presentationml.notesSlide+xml"/>
  <Override PartName="/ppt/notesSlides/notesSlide19.xml" ContentType="application/vnd.openxmlformats-officedocument.presentationml.notesSlide+xml"/>
  <Override PartName="/ppt/notesSlides/notesSlide11.xml" ContentType="application/vnd.openxmlformats-officedocument.presentationml.notesSlide+xml"/>
  <Override PartName="/ppt/notesSlides/notesSlide4.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notesSlides/notesSlide8.xml" ContentType="application/vnd.openxmlformats-officedocument.presentationml.notesSlide+xml"/>
  <Override PartName="/ppt/theme/theme4.xml" ContentType="application/vnd.openxmlformats-officedocument.theme+xml"/>
  <Override PartName="/ppt/notesMasters/notesMaster1.xml" ContentType="application/vnd.openxmlformats-officedocument.presentationml.notesMaster+xml"/>
  <Override PartName="/ppt/theme/theme1.xml" ContentType="application/vnd.openxmlformats-officedocument.theme+xml"/>
  <Override PartName="/ppt/handoutMasters/handoutMaster1.xml" ContentType="application/vnd.openxmlformats-officedocument.presentationml.handoutMaster+xml"/>
  <Override PartName="/ppt/theme/theme3.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49" r:id="rId2"/>
  </p:sldMasterIdLst>
  <p:notesMasterIdLst>
    <p:notesMasterId r:id="rId25"/>
  </p:notesMasterIdLst>
  <p:handoutMasterIdLst>
    <p:handoutMasterId r:id="rId26"/>
  </p:handoutMasterIdLst>
  <p:sldIdLst>
    <p:sldId id="256" r:id="rId3"/>
    <p:sldId id="282" r:id="rId4"/>
    <p:sldId id="292" r:id="rId5"/>
    <p:sldId id="313" r:id="rId6"/>
    <p:sldId id="299" r:id="rId7"/>
    <p:sldId id="320" r:id="rId8"/>
    <p:sldId id="321" r:id="rId9"/>
    <p:sldId id="301" r:id="rId10"/>
    <p:sldId id="298" r:id="rId11"/>
    <p:sldId id="302" r:id="rId12"/>
    <p:sldId id="314" r:id="rId13"/>
    <p:sldId id="281" r:id="rId14"/>
    <p:sldId id="283" r:id="rId15"/>
    <p:sldId id="323" r:id="rId16"/>
    <p:sldId id="324" r:id="rId17"/>
    <p:sldId id="326" r:id="rId18"/>
    <p:sldId id="327" r:id="rId19"/>
    <p:sldId id="329" r:id="rId20"/>
    <p:sldId id="325" r:id="rId21"/>
    <p:sldId id="328" r:id="rId22"/>
    <p:sldId id="330" r:id="rId23"/>
    <p:sldId id="315" r:id="rId24"/>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426" autoAdjust="0"/>
    <p:restoredTop sz="75000" autoAdjust="0"/>
  </p:normalViewPr>
  <p:slideViewPr>
    <p:cSldViewPr>
      <p:cViewPr varScale="1">
        <p:scale>
          <a:sx n="86" d="100"/>
          <a:sy n="86" d="100"/>
        </p:scale>
        <p:origin x="-2334"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9" d="100"/>
          <a:sy n="59" d="100"/>
        </p:scale>
        <p:origin x="-1740" y="-84"/>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33" Type="http://schemas.openxmlformats.org/officeDocument/2006/relationships/customXml" Target="../customXml/item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customXml" Target="../customXml/item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customXml" Target="../customXml/item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 Id="rId8"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9634"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vl1pPr>
          </a:lstStyle>
          <a:p>
            <a:endParaRPr lang="en-US" dirty="0"/>
          </a:p>
        </p:txBody>
      </p:sp>
      <p:sp>
        <p:nvSpPr>
          <p:cNvPr id="69635" name="Rectangle 3"/>
          <p:cNvSpPr>
            <a:spLocks noGrp="1" noChangeArrowheads="1"/>
          </p:cNvSpPr>
          <p:nvPr>
            <p:ph type="dt" sz="quarter"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vl1pPr>
          </a:lstStyle>
          <a:p>
            <a:endParaRPr lang="en-US" dirty="0"/>
          </a:p>
        </p:txBody>
      </p:sp>
      <p:sp>
        <p:nvSpPr>
          <p:cNvPr id="69636" name="Rectangle 4"/>
          <p:cNvSpPr>
            <a:spLocks noGrp="1" noChangeArrowheads="1"/>
          </p:cNvSpPr>
          <p:nvPr>
            <p:ph type="ftr" sz="quarter" idx="2"/>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vl1pPr>
          </a:lstStyle>
          <a:p>
            <a:endParaRPr lang="en-US" dirty="0"/>
          </a:p>
        </p:txBody>
      </p:sp>
      <p:sp>
        <p:nvSpPr>
          <p:cNvPr id="69637" name="Rectangle 5"/>
          <p:cNvSpPr>
            <a:spLocks noGrp="1" noChangeArrowheads="1"/>
          </p:cNvSpPr>
          <p:nvPr>
            <p:ph type="sldNum" sz="quarter" idx="3"/>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vl1pPr>
          </a:lstStyle>
          <a:p>
            <a:fld id="{18925CC5-3C20-47F7-91C8-8A07F982B2BA}" type="slidenum">
              <a:rPr lang="en-US"/>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2"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vl1pPr>
          </a:lstStyle>
          <a:p>
            <a:endParaRPr lang="en-US" dirty="0"/>
          </a:p>
        </p:txBody>
      </p:sp>
      <p:sp>
        <p:nvSpPr>
          <p:cNvPr id="81923" name="Rectangle 3"/>
          <p:cNvSpPr>
            <a:spLocks noGrp="1" noChangeArrowheads="1"/>
          </p:cNvSpPr>
          <p:nvPr>
            <p:ph type="dt"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vl1pPr>
          </a:lstStyle>
          <a:p>
            <a:endParaRPr lang="en-US" dirty="0"/>
          </a:p>
        </p:txBody>
      </p:sp>
      <p:sp>
        <p:nvSpPr>
          <p:cNvPr id="81924"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ffectLst/>
        </p:spPr>
      </p:sp>
      <p:sp>
        <p:nvSpPr>
          <p:cNvPr id="81925" name="Rectangle 5"/>
          <p:cNvSpPr>
            <a:spLocks noGrp="1" noChangeArrowheads="1"/>
          </p:cNvSpPr>
          <p:nvPr>
            <p:ph type="body" sz="quarter" idx="3"/>
          </p:nvPr>
        </p:nvSpPr>
        <p:spPr bwMode="auto">
          <a:xfrm>
            <a:off x="701040" y="4415790"/>
            <a:ext cx="5608320" cy="41833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81926"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vl1pPr>
          </a:lstStyle>
          <a:p>
            <a:endParaRPr lang="en-US" dirty="0"/>
          </a:p>
        </p:txBody>
      </p:sp>
      <p:sp>
        <p:nvSpPr>
          <p:cNvPr id="81927"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vl1pPr>
          </a:lstStyle>
          <a:p>
            <a:fld id="{C79EFBC5-1695-4487-9C2C-D3152BFDEB82}" type="slidenum">
              <a:rPr lang="en-US"/>
              <a:pPr/>
              <a:t>‹#›</a:t>
            </a:fld>
            <a:endParaRPr lang="en-US" dirty="0"/>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34" charset="0"/>
        <a:ea typeface="+mn-ea"/>
        <a:cs typeface="+mn-cs"/>
      </a:defRPr>
    </a:lvl1pPr>
    <a:lvl2pPr marL="457200" algn="l" rtl="0" fontAlgn="base">
      <a:spcBef>
        <a:spcPct val="30000"/>
      </a:spcBef>
      <a:spcAft>
        <a:spcPct val="0"/>
      </a:spcAft>
      <a:defRPr sz="1200" kern="1200">
        <a:solidFill>
          <a:schemeClr val="tx1"/>
        </a:solidFill>
        <a:latin typeface="Arial" pitchFamily="34" charset="0"/>
        <a:ea typeface="+mn-ea"/>
        <a:cs typeface="+mn-cs"/>
      </a:defRPr>
    </a:lvl2pPr>
    <a:lvl3pPr marL="914400" algn="l" rtl="0" fontAlgn="base">
      <a:spcBef>
        <a:spcPct val="30000"/>
      </a:spcBef>
      <a:spcAft>
        <a:spcPct val="0"/>
      </a:spcAft>
      <a:defRPr sz="1200" kern="1200">
        <a:solidFill>
          <a:schemeClr val="tx1"/>
        </a:solidFill>
        <a:latin typeface="Arial" pitchFamily="34" charset="0"/>
        <a:ea typeface="+mn-ea"/>
        <a:cs typeface="+mn-cs"/>
      </a:defRPr>
    </a:lvl3pPr>
    <a:lvl4pPr marL="1371600" algn="l" rtl="0" fontAlgn="base">
      <a:spcBef>
        <a:spcPct val="30000"/>
      </a:spcBef>
      <a:spcAft>
        <a:spcPct val="0"/>
      </a:spcAft>
      <a:defRPr sz="1200" kern="1200">
        <a:solidFill>
          <a:schemeClr val="tx1"/>
        </a:solidFill>
        <a:latin typeface="Arial" pitchFamily="34" charset="0"/>
        <a:ea typeface="+mn-ea"/>
        <a:cs typeface="+mn-cs"/>
      </a:defRPr>
    </a:lvl4pPr>
    <a:lvl5pPr marL="1828800" algn="l" rtl="0" fontAlgn="base">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79EFBC5-1695-4487-9C2C-D3152BFDEB82}"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Preserves</a:t>
            </a:r>
            <a:r>
              <a:rPr lang="en-US" baseline="0" dirty="0" smtClean="0"/>
              <a:t> the reservoir’s ability to trap sediment as it is carried downstream, and if possible, to reduce the volume of sediment that is available for transport during high-flow episodic events.  </a:t>
            </a:r>
          </a:p>
          <a:p>
            <a:r>
              <a:rPr lang="en-US" baseline="0" dirty="0" smtClean="0"/>
              <a:t>Bypassing-</a:t>
            </a:r>
            <a:r>
              <a:rPr lang="en-US" sz="1400" dirty="0" smtClean="0"/>
              <a:t>Pass sediments through the dams during less critical (non-storm, flow) periods so that the reservoirs maintain storage capacity for high-sediment transport storm events. This lessens the amount of sediment passed during these storm events. Would not greatly mitigate the effects of catastrophic storm events  in which the flow is sufficient to scour in situ material and cause the net transport of sediment past the dams to be greater than the sediment load that the river carries into the dams.  </a:t>
            </a:r>
          </a:p>
          <a:p>
            <a:pPr marL="0" lvl="2" defTabSz="931774">
              <a:defRPr/>
            </a:pPr>
            <a:r>
              <a:rPr lang="en-US" sz="1400" dirty="0" smtClean="0"/>
              <a:t>Sediment Fixing- </a:t>
            </a:r>
            <a:r>
              <a:rPr lang="en-US" sz="2000" dirty="0" smtClean="0"/>
              <a:t>Placing clean dredged material over contaminated material so that the contaminated sediment is rendered harmless to nearby benthic communities.</a:t>
            </a:r>
          </a:p>
          <a:p>
            <a:endParaRPr lang="en-US" sz="1400" dirty="0" smtClean="0"/>
          </a:p>
          <a:p>
            <a:endParaRPr lang="en-US" dirty="0"/>
          </a:p>
        </p:txBody>
      </p:sp>
      <p:sp>
        <p:nvSpPr>
          <p:cNvPr id="4" name="Slide Number Placeholder 3"/>
          <p:cNvSpPr>
            <a:spLocks noGrp="1"/>
          </p:cNvSpPr>
          <p:nvPr>
            <p:ph type="sldNum" sz="quarter" idx="10"/>
          </p:nvPr>
        </p:nvSpPr>
        <p:spPr/>
        <p:txBody>
          <a:bodyPr/>
          <a:lstStyle/>
          <a:p>
            <a:fld id="{C79EFBC5-1695-4487-9C2C-D3152BFDEB82}"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79EFBC5-1695-4487-9C2C-D3152BFDEB82}" type="slidenum">
              <a:rPr lang="en-US" smtClean="0"/>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79EFBC5-1695-4487-9C2C-D3152BFDEB82}" type="slidenum">
              <a:rPr lang="en-US" smtClean="0"/>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79EFBC5-1695-4487-9C2C-D3152BFDEB82}" type="slidenum">
              <a:rPr lang="en-US" smtClean="0"/>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Climate change-scientists</a:t>
            </a:r>
            <a:r>
              <a:rPr lang="en-US" baseline="0" dirty="0" smtClean="0"/>
              <a:t> think it increases frequency and severity of storms, worsening erosion; more sediments</a:t>
            </a:r>
          </a:p>
          <a:p>
            <a:r>
              <a:rPr lang="en-US" baseline="0" dirty="0" smtClean="0"/>
              <a:t>Population growth- land use changes more impervious surface, more sediments plus more demands on the use/need for dams and what they provide, water, irrigation</a:t>
            </a:r>
          </a:p>
          <a:p>
            <a:r>
              <a:rPr lang="en-US" baseline="0" dirty="0" smtClean="0"/>
              <a:t>Not many new dams being constructed; however new ones are building in sediment management to maintain reservoir capacity.</a:t>
            </a:r>
            <a:endParaRPr lang="en-US" dirty="0"/>
          </a:p>
        </p:txBody>
      </p:sp>
      <p:sp>
        <p:nvSpPr>
          <p:cNvPr id="4" name="Slide Number Placeholder 3"/>
          <p:cNvSpPr>
            <a:spLocks noGrp="1"/>
          </p:cNvSpPr>
          <p:nvPr>
            <p:ph type="sldNum" sz="quarter" idx="10"/>
          </p:nvPr>
        </p:nvSpPr>
        <p:spPr/>
        <p:txBody>
          <a:bodyPr/>
          <a:lstStyle/>
          <a:p>
            <a:fld id="{C79EFBC5-1695-4487-9C2C-D3152BFDEB82}" type="slidenum">
              <a:rPr lang="en-US" smtClean="0"/>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10000"/>
          </a:bodyPr>
          <a:lstStyle/>
          <a:p>
            <a:r>
              <a:rPr lang="en-US" dirty="0" smtClean="0"/>
              <a:t>Reduce Sediment Yield from watershed-Prevent Erosion or Trap eroded sediment before it reaches reservoir.</a:t>
            </a:r>
          </a:p>
          <a:p>
            <a:r>
              <a:rPr lang="en-US" dirty="0" smtClean="0"/>
              <a:t>-Sediment Pass through - Lower reservoir level during floods to increase flow velocity and minimize sediment deposition. </a:t>
            </a:r>
          </a:p>
          <a:p>
            <a:r>
              <a:rPr lang="en-US" dirty="0" smtClean="0"/>
              <a:t>Trapping Sediment:  Maintain high water level, low velocity, efficient sediment trapping . </a:t>
            </a:r>
          </a:p>
          <a:p>
            <a:r>
              <a:rPr lang="en-US" dirty="0" smtClean="0"/>
              <a:t>Passing Sediment: Low water level, high velocity, maximize sediment pass-through. Coarse sediment may continue to be trapped while fine sediment is transported through the reservoir </a:t>
            </a:r>
          </a:p>
          <a:p>
            <a:r>
              <a:rPr lang="en-US" dirty="0" smtClean="0"/>
              <a:t>-Sediment By-Pass- Pass coarse sediment around the dam by tunnel </a:t>
            </a:r>
          </a:p>
          <a:p>
            <a:r>
              <a:rPr lang="en-US" dirty="0" smtClean="0"/>
              <a:t>-Off stream reservoir - Bypass significant floods around the storage pool </a:t>
            </a:r>
          </a:p>
          <a:p>
            <a:r>
              <a:rPr lang="en-US" dirty="0" smtClean="0"/>
              <a:t>-Reservoir flushing- Reservoir level remains high with low level gate open  –Useful to remove sediment from vicinity of an intake </a:t>
            </a:r>
          </a:p>
          <a:p>
            <a:r>
              <a:rPr lang="en-US" dirty="0" smtClean="0"/>
              <a:t>- Empty Flushing -–Completely empty reservoir –Can remove large sediment volumes from entire reservoir  –Flushing periods typically last from several days to several weeks </a:t>
            </a:r>
          </a:p>
          <a:p>
            <a:r>
              <a:rPr lang="en-US" dirty="0" smtClean="0"/>
              <a:t>- Pressure Flushing- Scour zone created by opening the bottom outlet while reservoir level remains high </a:t>
            </a:r>
          </a:p>
          <a:p>
            <a:pPr defTabSz="931774">
              <a:buFontTx/>
              <a:buChar char="-"/>
              <a:defRPr/>
            </a:pPr>
            <a:r>
              <a:rPr lang="en-US" dirty="0" smtClean="0"/>
              <a:t>Flushing typically cannot transport all sediment sizes</a:t>
            </a:r>
            <a:r>
              <a:rPr lang="en-US" b="1" dirty="0" smtClean="0"/>
              <a:t> - </a:t>
            </a:r>
            <a:r>
              <a:rPr lang="en-US" dirty="0" smtClean="0"/>
              <a:t>Coarse sediment continue to accumulate in the delta </a:t>
            </a:r>
          </a:p>
          <a:p>
            <a:r>
              <a:rPr lang="en-US" dirty="0" smtClean="0"/>
              <a:t>-Siphon dredge uses hydraulic head in reservoir to discharge sediment instead of using pump.  Limited to special situations, near reservoir </a:t>
            </a:r>
          </a:p>
          <a:p>
            <a:r>
              <a:rPr lang="en-US" dirty="0" smtClean="0"/>
              <a:t>Releasing turbidity currents by strategically opening the bottom sluice gates to pass highly concentrated flows through the reservoir presents the best possibility to release sediment downstream with minimal effect to operations and in line with the downstream environmental objectives. Fine sediments are usually transported by turbid density currents, and can focus fine sediment deposits at the dam. Predominate mechanism for fine sediment transport and deposition in deep reservoirs </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C79EFBC5-1695-4487-9C2C-D3152BFDEB82}" type="slidenum">
              <a:rPr lang="en-US" smtClean="0"/>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79EFBC5-1695-4487-9C2C-D3152BFDEB82}" type="slidenum">
              <a:rPr lang="en-US" smtClean="0"/>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79EFBC5-1695-4487-9C2C-D3152BFDEB82}" type="slidenum">
              <a:rPr lang="en-US" smtClean="0"/>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lvl="1" defTabSz="931774">
              <a:defRPr/>
            </a:pPr>
            <a:r>
              <a:rPr lang="en-US" sz="1800" dirty="0" smtClean="0"/>
              <a:t>Environmental- The loss of sediment downstream from the dam can result in channel and tributary degradation and changes in benthic and aquatic habitats to those more suited to a clearer water discharge.</a:t>
            </a:r>
          </a:p>
          <a:p>
            <a:pPr marL="0" lvl="1" defTabSz="931774">
              <a:defRPr/>
            </a:pPr>
            <a:r>
              <a:rPr lang="en-US" sz="1800" dirty="0" smtClean="0"/>
              <a:t>Benefits- in terms of extending the productive life of a dam? Is it economical to extend the life of a dam indefinitely?</a:t>
            </a:r>
          </a:p>
          <a:p>
            <a:endParaRPr lang="en-US" dirty="0"/>
          </a:p>
        </p:txBody>
      </p:sp>
      <p:sp>
        <p:nvSpPr>
          <p:cNvPr id="4" name="Slide Number Placeholder 3"/>
          <p:cNvSpPr>
            <a:spLocks noGrp="1"/>
          </p:cNvSpPr>
          <p:nvPr>
            <p:ph type="sldNum" sz="quarter" idx="10"/>
          </p:nvPr>
        </p:nvSpPr>
        <p:spPr/>
        <p:txBody>
          <a:bodyPr/>
          <a:lstStyle/>
          <a:p>
            <a:fld id="{C79EFBC5-1695-4487-9C2C-D3152BFDEB82}" type="slidenum">
              <a:rPr lang="en-US" smtClean="0"/>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t>
            </a:r>
            <a:endParaRPr lang="en-US" dirty="0"/>
          </a:p>
        </p:txBody>
      </p:sp>
      <p:sp>
        <p:nvSpPr>
          <p:cNvPr id="4" name="Slide Number Placeholder 3"/>
          <p:cNvSpPr>
            <a:spLocks noGrp="1"/>
          </p:cNvSpPr>
          <p:nvPr>
            <p:ph type="sldNum" sz="quarter" idx="10"/>
          </p:nvPr>
        </p:nvSpPr>
        <p:spPr/>
        <p:txBody>
          <a:bodyPr/>
          <a:lstStyle/>
          <a:p>
            <a:fld id="{C79EFBC5-1695-4487-9C2C-D3152BFDEB82}" type="slidenum">
              <a:rPr lang="en-US" smtClean="0"/>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79EFBC5-1695-4487-9C2C-D3152BFDEB82}" type="slidenum">
              <a:rPr lang="en-US" smtClean="0"/>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Long Distance Conveyance- Louisiana coastal projects</a:t>
            </a:r>
            <a:endParaRPr lang="en-US" dirty="0"/>
          </a:p>
        </p:txBody>
      </p:sp>
      <p:sp>
        <p:nvSpPr>
          <p:cNvPr id="4" name="Slide Number Placeholder 3"/>
          <p:cNvSpPr>
            <a:spLocks noGrp="1"/>
          </p:cNvSpPr>
          <p:nvPr>
            <p:ph type="sldNum" sz="quarter" idx="10"/>
          </p:nvPr>
        </p:nvSpPr>
        <p:spPr/>
        <p:txBody>
          <a:bodyPr/>
          <a:lstStyle/>
          <a:p>
            <a:fld id="{C79EFBC5-1695-4487-9C2C-D3152BFDEB82}" type="slidenum">
              <a:rPr lang="en-US" smtClean="0"/>
              <a:pPr/>
              <a:t>20</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Long Distance Conveyance- Louisiana coastal projects</a:t>
            </a:r>
            <a:endParaRPr lang="en-US" dirty="0"/>
          </a:p>
        </p:txBody>
      </p:sp>
      <p:sp>
        <p:nvSpPr>
          <p:cNvPr id="4" name="Slide Number Placeholder 3"/>
          <p:cNvSpPr>
            <a:spLocks noGrp="1"/>
          </p:cNvSpPr>
          <p:nvPr>
            <p:ph type="sldNum" sz="quarter" idx="10"/>
          </p:nvPr>
        </p:nvSpPr>
        <p:spPr/>
        <p:txBody>
          <a:bodyPr/>
          <a:lstStyle/>
          <a:p>
            <a:fld id="{C79EFBC5-1695-4487-9C2C-D3152BFDEB82}" type="slidenum">
              <a:rPr lang="en-US" smtClean="0"/>
              <a:pPr/>
              <a:t>21</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79EFBC5-1695-4487-9C2C-D3152BFDEB82}" type="slidenum">
              <a:rPr lang="en-US" smtClean="0"/>
              <a:pPr/>
              <a:t>22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79EFBC5-1695-4487-9C2C-D3152BFDEB82}"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79EFBC5-1695-4487-9C2C-D3152BFDEB82}"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lvl="1" defTabSz="931774">
              <a:defRPr/>
            </a:pPr>
            <a:endParaRPr lang="en-US" dirty="0"/>
          </a:p>
        </p:txBody>
      </p:sp>
      <p:sp>
        <p:nvSpPr>
          <p:cNvPr id="4" name="Slide Number Placeholder 3"/>
          <p:cNvSpPr>
            <a:spLocks noGrp="1"/>
          </p:cNvSpPr>
          <p:nvPr>
            <p:ph type="sldNum" sz="quarter" idx="10"/>
          </p:nvPr>
        </p:nvSpPr>
        <p:spPr/>
        <p:txBody>
          <a:bodyPr/>
          <a:lstStyle/>
          <a:p>
            <a:fld id="{C79EFBC5-1695-4487-9C2C-D3152BFDEB82}"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32943" indent="-232943">
              <a:buAutoNum type="arabicPeriod"/>
            </a:pPr>
            <a:r>
              <a:rPr lang="en-US" dirty="0" smtClean="0"/>
              <a:t>Impairs streams, clogs culverts, bridges and other transportation-related structures, reduces recreational</a:t>
            </a:r>
            <a:r>
              <a:rPr lang="en-US" baseline="0" dirty="0" smtClean="0"/>
              <a:t> opportunities, stream bank erosion, and downstream flooding. Upper Chesa Bay impacted physically and biologically from delivered sediments.  Impacts are exacerbated during storm events which scour additional sediment from behind the dams and result in a combined delivered sediment load which shocks the bay ecosystem.</a:t>
            </a:r>
          </a:p>
          <a:p>
            <a:pPr marL="232943" indent="-232943"/>
            <a:r>
              <a:rPr lang="en-US" baseline="0" dirty="0" smtClean="0"/>
              <a:t>4.  Estimate based on current average fill rate and accounting for statistically expected scouring events.</a:t>
            </a:r>
          </a:p>
          <a:p>
            <a:endParaRPr lang="en-US" dirty="0"/>
          </a:p>
        </p:txBody>
      </p:sp>
      <p:sp>
        <p:nvSpPr>
          <p:cNvPr id="4" name="Slide Number Placeholder 3"/>
          <p:cNvSpPr>
            <a:spLocks noGrp="1"/>
          </p:cNvSpPr>
          <p:nvPr>
            <p:ph type="sldNum" sz="quarter" idx="10"/>
          </p:nvPr>
        </p:nvSpPr>
        <p:spPr/>
        <p:txBody>
          <a:bodyPr/>
          <a:lstStyle/>
          <a:p>
            <a:fld id="{C79EFBC5-1695-4487-9C2C-D3152BFDEB82}"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6. Actions are possible to address sediment for flow events of lesser magnitude.  Implementation of management actions which help maintain sediment storage capacity behind the dams will benefit Bay;</a:t>
            </a:r>
          </a:p>
          <a:p>
            <a:r>
              <a:rPr lang="en-US" dirty="0" smtClean="0"/>
              <a:t>7. Reducing sediments to local tribs will protect waterways and recreational opportunities they provide, maintain flood carrying capacity of stream channels and preserve agricultural lands;</a:t>
            </a:r>
            <a:endParaRPr lang="en-US" dirty="0"/>
          </a:p>
        </p:txBody>
      </p:sp>
      <p:sp>
        <p:nvSpPr>
          <p:cNvPr id="4" name="Slide Number Placeholder 3"/>
          <p:cNvSpPr>
            <a:spLocks noGrp="1"/>
          </p:cNvSpPr>
          <p:nvPr>
            <p:ph type="sldNum" sz="quarter" idx="10"/>
          </p:nvPr>
        </p:nvSpPr>
        <p:spPr/>
        <p:txBody>
          <a:bodyPr/>
          <a:lstStyle/>
          <a:p>
            <a:fld id="{C79EFBC5-1695-4487-9C2C-D3152BFDEB82}"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pPr lvl="2"/>
            <a:r>
              <a:rPr lang="en-US" dirty="0" smtClean="0"/>
              <a:t>1. Agriculture - </a:t>
            </a:r>
            <a:r>
              <a:rPr lang="en-US" sz="1400" dirty="0" smtClean="0"/>
              <a:t>Reduce field soil loss and retain field losses at the edge of field before delivery to stream systems .</a:t>
            </a:r>
          </a:p>
          <a:p>
            <a:pPr lvl="2"/>
            <a:r>
              <a:rPr lang="en-US" sz="1400" dirty="0" smtClean="0"/>
              <a:t>Promote clean water practices, educate, encourage partnerships, emphasize agricultural management plans that  address enhanced sediment/nutrient management</a:t>
            </a:r>
            <a:endParaRPr lang="en-US" dirty="0" smtClean="0"/>
          </a:p>
          <a:p>
            <a:pPr lvl="2"/>
            <a:r>
              <a:rPr lang="en-US" dirty="0" smtClean="0"/>
              <a:t>2. Urban </a:t>
            </a:r>
            <a:r>
              <a:rPr lang="en-US" sz="1400" dirty="0" smtClean="0"/>
              <a:t>Minimize sediment disturbance, stabilize  sediments as soon as possible, provide adequate erosion and sediment control measures for active construction projects, and maintain predevelopment runoff characteristics.</a:t>
            </a:r>
          </a:p>
          <a:p>
            <a:pPr lvl="2"/>
            <a:r>
              <a:rPr lang="en-US" sz="1400" dirty="0" smtClean="0"/>
              <a:t>Increase awareness , promote non-structural BMP’s (rain gardens, disconnected roof, sheet flow, vegetative filters/channels, </a:t>
            </a:r>
          </a:p>
          <a:p>
            <a:endParaRPr lang="en-US" dirty="0" smtClean="0"/>
          </a:p>
          <a:p>
            <a:pPr lvl="2"/>
            <a:r>
              <a:rPr lang="en-US" dirty="0" smtClean="0"/>
              <a:t>3.  Transportation </a:t>
            </a:r>
            <a:r>
              <a:rPr lang="en-US" sz="1400" dirty="0" smtClean="0"/>
              <a:t>Minimize sediment and road maintenance additives in roadway, railway and highway construction runoff .</a:t>
            </a:r>
          </a:p>
          <a:p>
            <a:pPr lvl="2"/>
            <a:r>
              <a:rPr lang="en-US" sz="1400" dirty="0" smtClean="0"/>
              <a:t>Sediment and erosion control during construction, landscape-based stormwater management, ditch management, by minimizing exposed soil, stormwater and erosion control measures appropriate to road system types (dirt road, secondary, railways, etc.)</a:t>
            </a:r>
          </a:p>
          <a:p>
            <a:pPr lvl="2"/>
            <a:r>
              <a:rPr lang="en-US" sz="1400" dirty="0" smtClean="0"/>
              <a:t> 4. Forestry- </a:t>
            </a:r>
            <a:r>
              <a:rPr lang="en-US" dirty="0" smtClean="0"/>
              <a:t>Manage the forest soil as a unique ecosystem with great potential for reducing erosion when it is healthy.</a:t>
            </a:r>
          </a:p>
          <a:p>
            <a:pPr lvl="2"/>
            <a:r>
              <a:rPr lang="en-US" dirty="0" smtClean="0"/>
              <a:t>Implement forest-harvesting BMP’s; encourage forest expansion, fund out reach programs.  </a:t>
            </a:r>
          </a:p>
          <a:p>
            <a:pPr lvl="2"/>
            <a:r>
              <a:rPr lang="en-US" dirty="0" smtClean="0"/>
              <a:t>The greater the amount of forested area in the Susquehanna River Basin, the greater the sediment holding capacity of undeveloped upland areas</a:t>
            </a:r>
          </a:p>
          <a:p>
            <a:pPr lvl="2"/>
            <a:r>
              <a:rPr lang="en-US" dirty="0" smtClean="0"/>
              <a:t>5. Mining- Minimize the impacts that abandoned mine land (AML) has on receiving streams, and therefore, the Bay</a:t>
            </a:r>
          </a:p>
          <a:p>
            <a:pPr lvl="2"/>
            <a:r>
              <a:rPr lang="en-US" dirty="0" smtClean="0"/>
              <a:t>AMLs also contribute other pollutants, including heavy metals and metal oxides that result in coatings on streambeds</a:t>
            </a:r>
          </a:p>
          <a:p>
            <a:pPr lvl="2"/>
            <a:r>
              <a:rPr lang="en-US" dirty="0" smtClean="0"/>
              <a:t>Meet revegetation requirements, reforest AML’s., fund programs that  reclaim AML’s.</a:t>
            </a:r>
          </a:p>
          <a:p>
            <a:pPr lvl="2"/>
            <a:endParaRPr lang="en-US" dirty="0" smtClean="0"/>
          </a:p>
          <a:p>
            <a:pPr lvl="2"/>
            <a:endParaRPr lang="en-US" dirty="0" smtClean="0"/>
          </a:p>
          <a:p>
            <a:endParaRPr lang="en-US" dirty="0"/>
          </a:p>
        </p:txBody>
      </p:sp>
      <p:sp>
        <p:nvSpPr>
          <p:cNvPr id="4" name="Slide Number Placeholder 3"/>
          <p:cNvSpPr>
            <a:spLocks noGrp="1"/>
          </p:cNvSpPr>
          <p:nvPr>
            <p:ph type="sldNum" sz="quarter" idx="10"/>
          </p:nvPr>
        </p:nvSpPr>
        <p:spPr/>
        <p:txBody>
          <a:bodyPr/>
          <a:lstStyle/>
          <a:p>
            <a:fld id="{C79EFBC5-1695-4487-9C2C-D3152BFDEB82}"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pPr lvl="2"/>
            <a:r>
              <a:rPr lang="en-US" dirty="0" smtClean="0"/>
              <a:t>1. Stream restoration/stabilization- </a:t>
            </a:r>
            <a:r>
              <a:rPr lang="en-US" sz="1400" dirty="0" smtClean="0"/>
              <a:t>Significant sources of sediments are eroding from streambanks and the degradation of stream channels exacerbated by upland run-off. Implement projects through all existing and future programs, provide education materials, fund pilot projects, states and feds should be role models. </a:t>
            </a:r>
          </a:p>
          <a:p>
            <a:pPr lvl="2"/>
            <a:r>
              <a:rPr lang="en-US" sz="1400" dirty="0" smtClean="0"/>
              <a:t>2. Sediment Trapping- </a:t>
            </a:r>
            <a:r>
              <a:rPr lang="en-US" dirty="0" smtClean="0"/>
              <a:t>Basin wide assessment of sediment trapping capability of multiple use water impoundment structures.</a:t>
            </a:r>
          </a:p>
          <a:p>
            <a:pPr lvl="2"/>
            <a:r>
              <a:rPr lang="en-US" dirty="0" smtClean="0"/>
              <a:t>Create a database of multiple use dams and structures in the Basin and an evaluation of their relative value in sediment trapping and flow control.</a:t>
            </a:r>
          </a:p>
          <a:p>
            <a:pPr lvl="2"/>
            <a:r>
              <a:rPr lang="en-US" dirty="0" smtClean="0"/>
              <a:t>3. Sediment Transport</a:t>
            </a:r>
            <a:r>
              <a:rPr lang="en-US" baseline="0" dirty="0" smtClean="0"/>
              <a:t> Assessments- </a:t>
            </a:r>
            <a:r>
              <a:rPr lang="en-US" dirty="0" smtClean="0"/>
              <a:t>Enhance sediment monitoring to support modeling of sediment sources, transport, and watershed sediment yield (delivery). Info to help identify where sediment delivery is from erosion from overland sources or remobilization of stream corridor source areas.</a:t>
            </a:r>
          </a:p>
          <a:p>
            <a:pPr lvl="2"/>
            <a:r>
              <a:rPr lang="en-US" dirty="0" smtClean="0"/>
              <a:t>4. Basin wide, uniform monitoring of stream channel stability and stream bank conditions to understand the conditions of the riparian zone as a source of sediment. Produce a database of riparian conditions .</a:t>
            </a:r>
          </a:p>
          <a:p>
            <a:pPr lvl="1"/>
            <a:r>
              <a:rPr lang="en-US" dirty="0" smtClean="0"/>
              <a:t>5. Riparian Buffers- </a:t>
            </a:r>
            <a:r>
              <a:rPr lang="en-US" sz="1400" dirty="0" smtClean="0"/>
              <a:t>Increase buffer width,  to maximize sediment retention and mitigate storm flows.</a:t>
            </a:r>
          </a:p>
          <a:p>
            <a:pPr lvl="2"/>
            <a:r>
              <a:rPr lang="en-US" sz="1400" dirty="0" smtClean="0"/>
              <a:t>Increase stream miles with buffers, build for long-term (e.g. woody plants), build to be sustainable, integrate with natural landscape.</a:t>
            </a:r>
          </a:p>
          <a:p>
            <a:pPr lvl="2"/>
            <a:r>
              <a:rPr lang="en-US" sz="1400" dirty="0" smtClean="0"/>
              <a:t>6. Wetlands- Increase the wetland acreage (especially in the flood plains)</a:t>
            </a:r>
          </a:p>
          <a:p>
            <a:pPr lvl="2"/>
            <a:r>
              <a:rPr lang="en-US" sz="1400" dirty="0" smtClean="0"/>
              <a:t>Continue “no net loss” philosophy</a:t>
            </a:r>
          </a:p>
          <a:p>
            <a:pPr lvl="2"/>
            <a:r>
              <a:rPr lang="en-US" sz="1400" dirty="0" smtClean="0"/>
              <a:t>Integrate riparian buffers and wetlands in floodplains.</a:t>
            </a:r>
          </a:p>
          <a:p>
            <a:pPr lvl="2"/>
            <a:endParaRPr lang="en-US" dirty="0" smtClean="0"/>
          </a:p>
          <a:p>
            <a:pPr lvl="2"/>
            <a:endParaRPr lang="en-US" dirty="0"/>
          </a:p>
        </p:txBody>
      </p:sp>
      <p:sp>
        <p:nvSpPr>
          <p:cNvPr id="4" name="Slide Number Placeholder 3"/>
          <p:cNvSpPr>
            <a:spLocks noGrp="1"/>
          </p:cNvSpPr>
          <p:nvPr>
            <p:ph type="sldNum" sz="quarter" idx="10"/>
          </p:nvPr>
        </p:nvSpPr>
        <p:spPr/>
        <p:txBody>
          <a:bodyPr/>
          <a:lstStyle/>
          <a:p>
            <a:fld id="{C79EFBC5-1695-4487-9C2C-D3152BFDEB82}"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34150" y="152400"/>
            <a:ext cx="2152650" cy="5973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6200" y="152400"/>
            <a:ext cx="6305550" cy="59737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Slide Number Placeholder 3"/>
          <p:cNvSpPr>
            <a:spLocks noGrp="1"/>
          </p:cNvSpPr>
          <p:nvPr>
            <p:ph type="sldNum" sz="quarter" idx="10"/>
          </p:nvPr>
        </p:nvSpPr>
        <p:spPr/>
        <p:txBody>
          <a:bodyPr/>
          <a:lstStyle>
            <a:lvl1pPr>
              <a:defRPr/>
            </a:lvl1pPr>
          </a:lstStyle>
          <a:p>
            <a:fld id="{1797564E-42C3-4D72-BC66-25923A7965D3}" type="slidenum">
              <a:rPr lang="en-US"/>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7764BEFB-F127-4416-9B71-F3908A79E862}" type="slidenum">
              <a:rPr lang="en-US"/>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fld id="{C728F4F5-26E7-46E4-A334-5FADF8280BBC}" type="slidenum">
              <a:rPr lang="en-US"/>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lvl1pPr>
              <a:defRPr/>
            </a:lvl1pPr>
          </a:lstStyle>
          <a:p>
            <a:fld id="{70C344E8-BBB3-4F50-9E3E-40EC234409C0}" type="slidenum">
              <a:rPr lang="en-US"/>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fld id="{D0CA2CE7-0EE5-49C5-8512-B318880ED3F0}" type="slidenum">
              <a:rPr lang="en-US"/>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fld id="{C942FAE7-8AFB-4B75-90C1-8AF2DB88671A}" type="slidenum">
              <a:rPr lang="en-US"/>
              <a:pPr/>
              <a:t>‹#›</a:t>
            </a:fld>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FFC30B9E-4A7E-4507-8E38-FE7DD3E4D4A5}" type="slidenum">
              <a:rPr lang="en-US"/>
              <a:pPr/>
              <a:t>‹#›</a:t>
            </a:fld>
            <a:endParaRPr 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F17C252B-9E6C-4B24-8A82-C8E9EB663B41}" type="slidenum">
              <a:rPr lang="en-US"/>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22861F11-AF3F-4324-85B8-8AE0B6F25ADF}" type="slidenum">
              <a:rPr lang="en-US"/>
              <a:pPr/>
              <a:t>‹#›</a:t>
            </a:fld>
            <a:endParaRPr 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324B67E6-2948-46CB-A669-4C574DA79144}" type="slidenum">
              <a:rPr lang="en-US"/>
              <a:pPr/>
              <a:t>‹#›</a:t>
            </a:fld>
            <a:endParaRPr 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2117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2117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B2BA0118-62A8-4DE7-8E22-A0BF59954612}" type="slidenum">
              <a:rPr lang="en-US"/>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6.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7.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57" name="Picture 33" descr="FloodFighter1"/>
          <p:cNvPicPr>
            <a:picLocks noChangeAspect="1" noChangeArrowheads="1"/>
          </p:cNvPicPr>
          <p:nvPr userDrawn="1"/>
        </p:nvPicPr>
        <p:blipFill>
          <a:blip r:embed="rId13" cstate="print"/>
          <a:srcRect/>
          <a:stretch>
            <a:fillRect/>
          </a:stretch>
        </p:blipFill>
        <p:spPr bwMode="auto">
          <a:xfrm>
            <a:off x="5334000" y="1663700"/>
            <a:ext cx="3810000" cy="2527300"/>
          </a:xfrm>
          <a:prstGeom prst="rect">
            <a:avLst/>
          </a:prstGeom>
          <a:noFill/>
        </p:spPr>
      </p:pic>
      <p:pic>
        <p:nvPicPr>
          <p:cNvPr id="1053" name="Picture 29" descr="FloodFighter4"/>
          <p:cNvPicPr>
            <a:picLocks noChangeAspect="1" noChangeArrowheads="1"/>
          </p:cNvPicPr>
          <p:nvPr userDrawn="1"/>
        </p:nvPicPr>
        <p:blipFill>
          <a:blip r:embed="rId14" cstate="print"/>
          <a:srcRect/>
          <a:stretch>
            <a:fillRect/>
          </a:stretch>
        </p:blipFill>
        <p:spPr bwMode="auto">
          <a:xfrm>
            <a:off x="3905250" y="3381375"/>
            <a:ext cx="5238750" cy="3476625"/>
          </a:xfrm>
          <a:prstGeom prst="rect">
            <a:avLst/>
          </a:prstGeom>
          <a:noFill/>
        </p:spPr>
      </p:pic>
      <p:grpSp>
        <p:nvGrpSpPr>
          <p:cNvPr id="1052" name="Group 28"/>
          <p:cNvGrpSpPr>
            <a:grpSpLocks/>
          </p:cNvGrpSpPr>
          <p:nvPr userDrawn="1"/>
        </p:nvGrpSpPr>
        <p:grpSpPr bwMode="auto">
          <a:xfrm>
            <a:off x="0" y="0"/>
            <a:ext cx="9144000" cy="6861175"/>
            <a:chOff x="0" y="0"/>
            <a:chExt cx="5760" cy="4322"/>
          </a:xfrm>
        </p:grpSpPr>
        <p:grpSp>
          <p:nvGrpSpPr>
            <p:cNvPr id="1051" name="Group 27"/>
            <p:cNvGrpSpPr>
              <a:grpSpLocks/>
            </p:cNvGrpSpPr>
            <p:nvPr userDrawn="1"/>
          </p:nvGrpSpPr>
          <p:grpSpPr bwMode="auto">
            <a:xfrm>
              <a:off x="0" y="0"/>
              <a:ext cx="5760" cy="4322"/>
              <a:chOff x="0" y="0"/>
              <a:chExt cx="5760" cy="4322"/>
            </a:xfrm>
          </p:grpSpPr>
          <p:pic>
            <p:nvPicPr>
              <p:cNvPr id="1047" name="Picture 23" descr="ppt_camo_bkgrnd-03"/>
              <p:cNvPicPr>
                <a:picLocks noChangeAspect="1" noChangeArrowheads="1"/>
              </p:cNvPicPr>
              <p:nvPr userDrawn="1"/>
            </p:nvPicPr>
            <p:blipFill>
              <a:blip r:embed="rId15" cstate="print"/>
              <a:srcRect/>
              <a:stretch>
                <a:fillRect/>
              </a:stretch>
            </p:blipFill>
            <p:spPr bwMode="auto">
              <a:xfrm>
                <a:off x="0" y="0"/>
                <a:ext cx="5760" cy="4322"/>
              </a:xfrm>
              <a:prstGeom prst="rect">
                <a:avLst/>
              </a:prstGeom>
              <a:noFill/>
            </p:spPr>
          </p:pic>
          <p:pic>
            <p:nvPicPr>
              <p:cNvPr id="1045" name="Picture 21" descr="white_curve"/>
              <p:cNvPicPr>
                <a:picLocks noChangeAspect="1" noChangeArrowheads="1"/>
              </p:cNvPicPr>
              <p:nvPr userDrawn="1"/>
            </p:nvPicPr>
            <p:blipFill>
              <a:blip r:embed="rId16" cstate="print"/>
              <a:srcRect/>
              <a:stretch>
                <a:fillRect/>
              </a:stretch>
            </p:blipFill>
            <p:spPr bwMode="auto">
              <a:xfrm>
                <a:off x="2502" y="990"/>
                <a:ext cx="3258" cy="3330"/>
              </a:xfrm>
              <a:prstGeom prst="rect">
                <a:avLst/>
              </a:prstGeom>
              <a:noFill/>
            </p:spPr>
          </p:pic>
        </p:grpSp>
        <p:pic>
          <p:nvPicPr>
            <p:cNvPr id="1032" name="Picture 8" descr="USACE_logo"/>
            <p:cNvPicPr>
              <a:picLocks noChangeAspect="1" noChangeArrowheads="1"/>
            </p:cNvPicPr>
            <p:nvPr userDrawn="1"/>
          </p:nvPicPr>
          <p:blipFill>
            <a:blip r:embed="rId17" cstate="print"/>
            <a:srcRect/>
            <a:stretch>
              <a:fillRect/>
            </a:stretch>
          </p:blipFill>
          <p:spPr bwMode="auto">
            <a:xfrm>
              <a:off x="144" y="3201"/>
              <a:ext cx="864" cy="591"/>
            </a:xfrm>
            <a:prstGeom prst="rect">
              <a:avLst/>
            </a:prstGeom>
            <a:noFill/>
          </p:spPr>
        </p:pic>
      </p:grpSp>
      <p:sp>
        <p:nvSpPr>
          <p:cNvPr id="1043" name="Line 19"/>
          <p:cNvSpPr>
            <a:spLocks noChangeShapeType="1"/>
          </p:cNvSpPr>
          <p:nvPr userDrawn="1"/>
        </p:nvSpPr>
        <p:spPr bwMode="auto">
          <a:xfrm>
            <a:off x="5334000" y="3352800"/>
            <a:ext cx="3810000" cy="0"/>
          </a:xfrm>
          <a:prstGeom prst="line">
            <a:avLst/>
          </a:prstGeom>
          <a:noFill/>
          <a:ln w="63500">
            <a:solidFill>
              <a:schemeClr val="bg1"/>
            </a:solidFill>
            <a:round/>
            <a:headEnd/>
            <a:tailEnd/>
          </a:ln>
          <a:effectLst/>
        </p:spPr>
        <p:txBody>
          <a:bodyPr/>
          <a:lstStyle/>
          <a:p>
            <a:endParaRPr lang="en-US" dirty="0"/>
          </a:p>
        </p:txBody>
      </p:sp>
      <p:sp>
        <p:nvSpPr>
          <p:cNvPr id="1026" name="Rectangle 2"/>
          <p:cNvSpPr>
            <a:spLocks noGrp="1" noChangeArrowheads="1"/>
          </p:cNvSpPr>
          <p:nvPr>
            <p:ph type="title"/>
          </p:nvPr>
        </p:nvSpPr>
        <p:spPr bwMode="auto">
          <a:xfrm>
            <a:off x="76200" y="152400"/>
            <a:ext cx="6324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PRESENTATION TITLE</a:t>
            </a:r>
          </a:p>
        </p:txBody>
      </p:sp>
      <p:sp>
        <p:nvSpPr>
          <p:cNvPr id="1033" name="Text Box 9"/>
          <p:cNvSpPr txBox="1">
            <a:spLocks noChangeArrowheads="1"/>
          </p:cNvSpPr>
          <p:nvPr userDrawn="1"/>
        </p:nvSpPr>
        <p:spPr bwMode="auto">
          <a:xfrm>
            <a:off x="136525" y="6096000"/>
            <a:ext cx="3597275" cy="549275"/>
          </a:xfrm>
          <a:prstGeom prst="rect">
            <a:avLst/>
          </a:prstGeom>
          <a:noFill/>
          <a:ln w="9525">
            <a:noFill/>
            <a:miter lim="800000"/>
            <a:headEnd/>
            <a:tailEnd/>
          </a:ln>
          <a:effectLst/>
        </p:spPr>
        <p:txBody>
          <a:bodyPr>
            <a:spAutoFit/>
          </a:bodyPr>
          <a:lstStyle/>
          <a:p>
            <a:r>
              <a:rPr lang="en-US" sz="1200" b="1" dirty="0"/>
              <a:t>US Army Corps of Engineers</a:t>
            </a:r>
          </a:p>
          <a:p>
            <a:r>
              <a:rPr lang="en-US" b="1" dirty="0"/>
              <a:t>BUILDING STRONG</a:t>
            </a:r>
            <a:r>
              <a:rPr lang="en-US" sz="1400" b="1" baseline="-25000" dirty="0"/>
              <a:t>®</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hdr="0" ftr="0" dt="0"/>
  <p:txStyles>
    <p:titleStyle>
      <a:lvl1pPr algn="l" rtl="0" fontAlgn="base">
        <a:spcBef>
          <a:spcPct val="0"/>
        </a:spcBef>
        <a:spcAft>
          <a:spcPct val="0"/>
        </a:spcAft>
        <a:defRPr sz="3600" b="1">
          <a:solidFill>
            <a:schemeClr val="tx2"/>
          </a:solidFill>
          <a:latin typeface="+mj-lt"/>
          <a:ea typeface="+mj-ea"/>
          <a:cs typeface="+mj-cs"/>
        </a:defRPr>
      </a:lvl1pPr>
      <a:lvl2pPr algn="l" rtl="0" fontAlgn="base">
        <a:spcBef>
          <a:spcPct val="0"/>
        </a:spcBef>
        <a:spcAft>
          <a:spcPct val="0"/>
        </a:spcAft>
        <a:defRPr sz="3600" b="1">
          <a:solidFill>
            <a:schemeClr val="tx2"/>
          </a:solidFill>
          <a:latin typeface="Arial" pitchFamily="34" charset="0"/>
        </a:defRPr>
      </a:lvl2pPr>
      <a:lvl3pPr algn="l" rtl="0" fontAlgn="base">
        <a:spcBef>
          <a:spcPct val="0"/>
        </a:spcBef>
        <a:spcAft>
          <a:spcPct val="0"/>
        </a:spcAft>
        <a:defRPr sz="3600" b="1">
          <a:solidFill>
            <a:schemeClr val="tx2"/>
          </a:solidFill>
          <a:latin typeface="Arial" pitchFamily="34" charset="0"/>
        </a:defRPr>
      </a:lvl3pPr>
      <a:lvl4pPr algn="l" rtl="0" fontAlgn="base">
        <a:spcBef>
          <a:spcPct val="0"/>
        </a:spcBef>
        <a:spcAft>
          <a:spcPct val="0"/>
        </a:spcAft>
        <a:defRPr sz="3600" b="1">
          <a:solidFill>
            <a:schemeClr val="tx2"/>
          </a:solidFill>
          <a:latin typeface="Arial" pitchFamily="34" charset="0"/>
        </a:defRPr>
      </a:lvl4pPr>
      <a:lvl5pPr algn="l" rtl="0" fontAlgn="base">
        <a:spcBef>
          <a:spcPct val="0"/>
        </a:spcBef>
        <a:spcAft>
          <a:spcPct val="0"/>
        </a:spcAft>
        <a:defRPr sz="3600" b="1">
          <a:solidFill>
            <a:schemeClr val="tx2"/>
          </a:solidFill>
          <a:latin typeface="Arial" pitchFamily="34" charset="0"/>
        </a:defRPr>
      </a:lvl5pPr>
      <a:lvl6pPr marL="457200" algn="l" rtl="0" fontAlgn="base">
        <a:spcBef>
          <a:spcPct val="0"/>
        </a:spcBef>
        <a:spcAft>
          <a:spcPct val="0"/>
        </a:spcAft>
        <a:defRPr sz="3600" b="1">
          <a:solidFill>
            <a:schemeClr val="tx2"/>
          </a:solidFill>
          <a:latin typeface="Arial" pitchFamily="34" charset="0"/>
        </a:defRPr>
      </a:lvl6pPr>
      <a:lvl7pPr marL="914400" algn="l" rtl="0" fontAlgn="base">
        <a:spcBef>
          <a:spcPct val="0"/>
        </a:spcBef>
        <a:spcAft>
          <a:spcPct val="0"/>
        </a:spcAft>
        <a:defRPr sz="3600" b="1">
          <a:solidFill>
            <a:schemeClr val="tx2"/>
          </a:solidFill>
          <a:latin typeface="Arial" pitchFamily="34" charset="0"/>
        </a:defRPr>
      </a:lvl7pPr>
      <a:lvl8pPr marL="1371600" algn="l" rtl="0" fontAlgn="base">
        <a:spcBef>
          <a:spcPct val="0"/>
        </a:spcBef>
        <a:spcAft>
          <a:spcPct val="0"/>
        </a:spcAft>
        <a:defRPr sz="3600" b="1">
          <a:solidFill>
            <a:schemeClr val="tx2"/>
          </a:solidFill>
          <a:latin typeface="Arial" pitchFamily="34" charset="0"/>
        </a:defRPr>
      </a:lvl8pPr>
      <a:lvl9pPr marL="1828800" algn="l" rtl="0" fontAlgn="base">
        <a:spcBef>
          <a:spcPct val="0"/>
        </a:spcBef>
        <a:spcAft>
          <a:spcPct val="0"/>
        </a:spcAft>
        <a:defRPr sz="3600" b="1">
          <a:solidFill>
            <a:schemeClr val="tx2"/>
          </a:solidFill>
          <a:latin typeface="Arial" pitchFamily="34"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3085" name="Picture 13" descr="ppt_camo_bkgrnd-02"/>
          <p:cNvPicPr>
            <a:picLocks noChangeAspect="1" noChangeArrowheads="1"/>
          </p:cNvPicPr>
          <p:nvPr userDrawn="1"/>
        </p:nvPicPr>
        <p:blipFill>
          <a:blip r:embed="rId13" cstate="print"/>
          <a:srcRect/>
          <a:stretch>
            <a:fillRect/>
          </a:stretch>
        </p:blipFill>
        <p:spPr bwMode="auto">
          <a:xfrm>
            <a:off x="0" y="0"/>
            <a:ext cx="9144000" cy="6861175"/>
          </a:xfrm>
          <a:prstGeom prst="rect">
            <a:avLst/>
          </a:prstGeom>
          <a:noFill/>
        </p:spPr>
      </p:pic>
      <p:sp>
        <p:nvSpPr>
          <p:cNvPr id="307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5" name="Rectangle 3"/>
          <p:cNvSpPr>
            <a:spLocks noGrp="1" noChangeArrowheads="1"/>
          </p:cNvSpPr>
          <p:nvPr>
            <p:ph type="body" idx="1"/>
          </p:nvPr>
        </p:nvSpPr>
        <p:spPr bwMode="auto">
          <a:xfrm>
            <a:off x="457200" y="1600200"/>
            <a:ext cx="8229600" cy="3886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 Second level</a:t>
            </a:r>
          </a:p>
          <a:p>
            <a:pPr lvl="2"/>
            <a:r>
              <a:rPr lang="en-US" smtClean="0"/>
              <a:t>Third level</a:t>
            </a:r>
          </a:p>
          <a:p>
            <a:pPr lvl="3"/>
            <a:r>
              <a:rPr lang="en-US" smtClean="0"/>
              <a:t>Fourth level</a:t>
            </a:r>
          </a:p>
          <a:p>
            <a:pPr lvl="4"/>
            <a:r>
              <a:rPr lang="en-US" smtClean="0"/>
              <a:t>Fifth level</a:t>
            </a:r>
          </a:p>
        </p:txBody>
      </p:sp>
      <p:sp>
        <p:nvSpPr>
          <p:cNvPr id="3078" name="Rectangle 6"/>
          <p:cNvSpPr>
            <a:spLocks noGrp="1" noChangeArrowheads="1"/>
          </p:cNvSpPr>
          <p:nvPr>
            <p:ph type="sldNum" sz="quarter" idx="4"/>
          </p:nvPr>
        </p:nvSpPr>
        <p:spPr bwMode="auto">
          <a:xfrm>
            <a:off x="36576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fld id="{9F73E233-EF33-481F-AC66-979E0FD2CAD6}" type="slidenum">
              <a:rPr lang="en-US"/>
              <a:pPr/>
              <a:t>‹#›</a:t>
            </a:fld>
            <a:endParaRPr lang="en-US" dirty="0"/>
          </a:p>
        </p:txBody>
      </p:sp>
      <p:pic>
        <p:nvPicPr>
          <p:cNvPr id="3080" name="Picture 8" descr="USACE_logo"/>
          <p:cNvPicPr>
            <a:picLocks noChangeAspect="1" noChangeArrowheads="1"/>
          </p:cNvPicPr>
          <p:nvPr userDrawn="1"/>
        </p:nvPicPr>
        <p:blipFill>
          <a:blip r:embed="rId14" cstate="print"/>
          <a:srcRect/>
          <a:stretch>
            <a:fillRect/>
          </a:stretch>
        </p:blipFill>
        <p:spPr bwMode="auto">
          <a:xfrm>
            <a:off x="8004175" y="5638800"/>
            <a:ext cx="758825" cy="519113"/>
          </a:xfrm>
          <a:prstGeom prst="rect">
            <a:avLst/>
          </a:prstGeom>
          <a:noFill/>
        </p:spPr>
      </p:pic>
      <p:sp>
        <p:nvSpPr>
          <p:cNvPr id="3081" name="Text Box 9"/>
          <p:cNvSpPr txBox="1">
            <a:spLocks noChangeArrowheads="1"/>
          </p:cNvSpPr>
          <p:nvPr userDrawn="1"/>
        </p:nvSpPr>
        <p:spPr bwMode="auto">
          <a:xfrm>
            <a:off x="6223000" y="6340475"/>
            <a:ext cx="2606675" cy="212725"/>
          </a:xfrm>
          <a:prstGeom prst="rect">
            <a:avLst/>
          </a:prstGeom>
          <a:noFill/>
          <a:ln w="9525">
            <a:noFill/>
            <a:miter lim="800000"/>
            <a:headEnd/>
            <a:tailEnd/>
          </a:ln>
          <a:effectLst/>
        </p:spPr>
        <p:txBody>
          <a:bodyPr lIns="0" tIns="0" rIns="0" bIns="0">
            <a:spAutoFit/>
          </a:bodyPr>
          <a:lstStyle/>
          <a:p>
            <a:pPr algn="r"/>
            <a:r>
              <a:rPr lang="en-US" sz="1400" b="1" dirty="0"/>
              <a:t>BUILDING STRONG</a:t>
            </a:r>
            <a:r>
              <a:rPr lang="en-US" sz="1400" b="1" baseline="-25000" dirty="0"/>
              <a:t>®</a:t>
            </a:r>
          </a:p>
        </p:txBody>
      </p:sp>
      <p:sp>
        <p:nvSpPr>
          <p:cNvPr id="3082" name="Line 10"/>
          <p:cNvSpPr>
            <a:spLocks noChangeShapeType="1"/>
          </p:cNvSpPr>
          <p:nvPr userDrawn="1"/>
        </p:nvSpPr>
        <p:spPr bwMode="auto">
          <a:xfrm flipH="1">
            <a:off x="457200" y="6248400"/>
            <a:ext cx="8229600" cy="0"/>
          </a:xfrm>
          <a:prstGeom prst="line">
            <a:avLst/>
          </a:prstGeom>
          <a:noFill/>
          <a:ln w="9525">
            <a:solidFill>
              <a:schemeClr val="tx1"/>
            </a:solidFill>
            <a:round/>
            <a:headEnd/>
            <a:tailEnd/>
          </a:ln>
          <a:effectLst/>
        </p:spPr>
        <p:txBody>
          <a:bodyPr/>
          <a:lstStyle/>
          <a:p>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itchFamily="34" charset="0"/>
        </a:defRPr>
      </a:lvl2pPr>
      <a:lvl3pPr algn="ctr" rtl="0" fontAlgn="base">
        <a:spcBef>
          <a:spcPct val="0"/>
        </a:spcBef>
        <a:spcAft>
          <a:spcPct val="0"/>
        </a:spcAft>
        <a:defRPr sz="4400">
          <a:solidFill>
            <a:schemeClr val="tx2"/>
          </a:solidFill>
          <a:latin typeface="Arial" pitchFamily="34" charset="0"/>
        </a:defRPr>
      </a:lvl3pPr>
      <a:lvl4pPr algn="ctr" rtl="0" fontAlgn="base">
        <a:spcBef>
          <a:spcPct val="0"/>
        </a:spcBef>
        <a:spcAft>
          <a:spcPct val="0"/>
        </a:spcAft>
        <a:defRPr sz="4400">
          <a:solidFill>
            <a:schemeClr val="tx2"/>
          </a:solidFill>
          <a:latin typeface="Arial" pitchFamily="34" charset="0"/>
        </a:defRPr>
      </a:lvl4pPr>
      <a:lvl5pPr algn="ctr" rtl="0" fontAlgn="base">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fontAlgn="base">
        <a:spcBef>
          <a:spcPct val="20000"/>
        </a:spcBef>
        <a:spcAft>
          <a:spcPct val="0"/>
        </a:spcAft>
        <a:buFont typeface="Wingdings" pitchFamily="2" charset="2"/>
        <a:buChar char="§"/>
        <a:defRPr sz="3200">
          <a:solidFill>
            <a:schemeClr val="tx1"/>
          </a:solidFill>
          <a:latin typeface="+mn-lt"/>
          <a:ea typeface="+mn-ea"/>
          <a:cs typeface="+mn-cs"/>
        </a:defRPr>
      </a:lvl1pPr>
      <a:lvl2pPr marL="742950" indent="-285750" algn="l" rtl="0" fontAlgn="base">
        <a:spcBef>
          <a:spcPct val="20000"/>
        </a:spcBef>
        <a:spcAft>
          <a:spcPct val="0"/>
        </a:spcAft>
        <a:buSzPct val="75000"/>
        <a:buFont typeface="Arial" pitchFamily="34" charset="0"/>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SzPct val="75000"/>
        <a:buFont typeface="Wingdings 3" pitchFamily="18" charset="2"/>
        <a:buChar char="w"/>
        <a:defRPr sz="2000">
          <a:solidFill>
            <a:schemeClr val="tx1"/>
          </a:solidFill>
          <a:latin typeface="+mn-lt"/>
        </a:defRPr>
      </a:lvl4pPr>
      <a:lvl5pPr marL="2057400" indent="-228600" algn="l" rtl="0" fontAlgn="base">
        <a:spcBef>
          <a:spcPct val="20000"/>
        </a:spcBef>
        <a:spcAft>
          <a:spcPct val="0"/>
        </a:spcAft>
        <a:buSzPct val="50000"/>
        <a:buFont typeface="Wingdings" pitchFamily="2" charset="2"/>
        <a:buChar char="¡"/>
        <a:defRPr sz="2000">
          <a:solidFill>
            <a:schemeClr val="tx1"/>
          </a:solidFill>
          <a:latin typeface="+mn-lt"/>
        </a:defRPr>
      </a:lvl5pPr>
      <a:lvl6pPr marL="2514600" indent="-228600" algn="l" rtl="0" fontAlgn="base">
        <a:spcBef>
          <a:spcPct val="20000"/>
        </a:spcBef>
        <a:spcAft>
          <a:spcPct val="0"/>
        </a:spcAft>
        <a:buSzPct val="50000"/>
        <a:buFont typeface="Wingdings" pitchFamily="2" charset="2"/>
        <a:buChar char="¡"/>
        <a:defRPr sz="2000">
          <a:solidFill>
            <a:schemeClr val="tx1"/>
          </a:solidFill>
          <a:latin typeface="+mn-lt"/>
        </a:defRPr>
      </a:lvl6pPr>
      <a:lvl7pPr marL="2971800" indent="-228600" algn="l" rtl="0" fontAlgn="base">
        <a:spcBef>
          <a:spcPct val="20000"/>
        </a:spcBef>
        <a:spcAft>
          <a:spcPct val="0"/>
        </a:spcAft>
        <a:buSzPct val="50000"/>
        <a:buFont typeface="Wingdings" pitchFamily="2" charset="2"/>
        <a:buChar char="¡"/>
        <a:defRPr sz="2000">
          <a:solidFill>
            <a:schemeClr val="tx1"/>
          </a:solidFill>
          <a:latin typeface="+mn-lt"/>
        </a:defRPr>
      </a:lvl7pPr>
      <a:lvl8pPr marL="3429000" indent="-228600" algn="l" rtl="0" fontAlgn="base">
        <a:spcBef>
          <a:spcPct val="20000"/>
        </a:spcBef>
        <a:spcAft>
          <a:spcPct val="0"/>
        </a:spcAft>
        <a:buSzPct val="50000"/>
        <a:buFont typeface="Wingdings" pitchFamily="2" charset="2"/>
        <a:buChar char="¡"/>
        <a:defRPr sz="2000">
          <a:solidFill>
            <a:schemeClr val="tx1"/>
          </a:solidFill>
          <a:latin typeface="+mn-lt"/>
        </a:defRPr>
      </a:lvl8pPr>
      <a:lvl9pPr marL="3886200" indent="-228600" algn="l" rtl="0" fontAlgn="base">
        <a:spcBef>
          <a:spcPct val="20000"/>
        </a:spcBef>
        <a:spcAft>
          <a:spcPct val="0"/>
        </a:spcAft>
        <a:buSzPct val="5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0" y="609600"/>
            <a:ext cx="7772400" cy="1470025"/>
          </a:xfrm>
        </p:spPr>
        <p:txBody>
          <a:bodyPr/>
          <a:lstStyle/>
          <a:p>
            <a:r>
              <a:rPr lang="en-US" dirty="0" smtClean="0"/>
              <a:t>Lower Susquehanna River Watershed Assessment </a:t>
            </a:r>
            <a:br>
              <a:rPr lang="en-US" dirty="0" smtClean="0"/>
            </a:br>
            <a:endParaRPr lang="en-US" sz="2800" dirty="0"/>
          </a:p>
        </p:txBody>
      </p:sp>
      <p:sp>
        <p:nvSpPr>
          <p:cNvPr id="4100" name="Text Box 4"/>
          <p:cNvSpPr txBox="1">
            <a:spLocks noChangeArrowheads="1"/>
          </p:cNvSpPr>
          <p:nvPr/>
        </p:nvSpPr>
        <p:spPr bwMode="auto">
          <a:xfrm>
            <a:off x="0" y="4038600"/>
            <a:ext cx="4572000" cy="369332"/>
          </a:xfrm>
          <a:prstGeom prst="rect">
            <a:avLst/>
          </a:prstGeom>
          <a:noFill/>
          <a:ln w="9525">
            <a:noFill/>
            <a:miter lim="800000"/>
            <a:headEnd/>
            <a:tailEnd/>
          </a:ln>
          <a:effectLst/>
        </p:spPr>
        <p:txBody>
          <a:bodyPr>
            <a:spAutoFit/>
          </a:bodyPr>
          <a:lstStyle/>
          <a:p>
            <a:pPr>
              <a:spcBef>
                <a:spcPct val="50000"/>
              </a:spcBef>
            </a:pPr>
            <a:r>
              <a:rPr lang="en-US" b="1" dirty="0" smtClean="0"/>
              <a:t>Date: September 24, 2012</a:t>
            </a:r>
            <a:endParaRPr lang="en-US" b="1" dirty="0"/>
          </a:p>
        </p:txBody>
      </p:sp>
      <p:sp>
        <p:nvSpPr>
          <p:cNvPr id="4" name="Rectangle 3"/>
          <p:cNvSpPr/>
          <p:nvPr/>
        </p:nvSpPr>
        <p:spPr>
          <a:xfrm>
            <a:off x="0" y="1905000"/>
            <a:ext cx="5943600" cy="1815882"/>
          </a:xfrm>
          <a:prstGeom prst="rect">
            <a:avLst/>
          </a:prstGeom>
        </p:spPr>
        <p:txBody>
          <a:bodyPr wrap="square">
            <a:spAutoFit/>
          </a:bodyPr>
          <a:lstStyle/>
          <a:p>
            <a:r>
              <a:rPr lang="en-US" sz="2800" b="1" dirty="0" smtClean="0"/>
              <a:t>Watershed/Reservoir Sediment  Management Literature Search</a:t>
            </a:r>
          </a:p>
          <a:p>
            <a:endParaRPr lang="en-US" sz="2800" b="1" u="sng" dirty="0" smtClean="0"/>
          </a:p>
          <a:p>
            <a:r>
              <a:rPr lang="en-US" sz="2800" b="1" u="sng" dirty="0" smtClean="0"/>
              <a:t>Preliminary</a:t>
            </a:r>
            <a:r>
              <a:rPr lang="en-US" sz="2800" b="1" dirty="0" smtClean="0"/>
              <a:t> Findings</a:t>
            </a:r>
            <a:endParaRPr lang="en-US" sz="2800" b="1" dirty="0"/>
          </a:p>
        </p:txBody>
      </p:sp>
      <p:sp>
        <p:nvSpPr>
          <p:cNvPr id="5" name="Text Box 4"/>
          <p:cNvSpPr txBox="1">
            <a:spLocks noChangeArrowheads="1"/>
          </p:cNvSpPr>
          <p:nvPr/>
        </p:nvSpPr>
        <p:spPr bwMode="auto">
          <a:xfrm>
            <a:off x="0" y="4572000"/>
            <a:ext cx="4572000" cy="369332"/>
          </a:xfrm>
          <a:prstGeom prst="rect">
            <a:avLst/>
          </a:prstGeom>
          <a:noFill/>
          <a:ln w="9525">
            <a:noFill/>
            <a:miter lim="800000"/>
            <a:headEnd/>
            <a:tailEnd/>
          </a:ln>
          <a:effectLst/>
        </p:spPr>
        <p:txBody>
          <a:bodyPr>
            <a:spAutoFit/>
          </a:bodyPr>
          <a:lstStyle/>
          <a:p>
            <a:pPr>
              <a:spcBef>
                <a:spcPct val="50000"/>
              </a:spcBef>
            </a:pPr>
            <a:r>
              <a:rPr lang="en-US" b="1" dirty="0" smtClean="0"/>
              <a:t>Anna Compton</a:t>
            </a:r>
            <a:endParaRPr lang="en-US"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w="19050">
            <a:solidFill>
              <a:srgbClr val="002060"/>
            </a:solidFill>
          </a:ln>
        </p:spPr>
        <p:txBody>
          <a:bodyPr/>
          <a:lstStyle/>
          <a:p>
            <a:r>
              <a:rPr lang="en-US" dirty="0" smtClean="0">
                <a:ln>
                  <a:solidFill>
                    <a:srgbClr val="002060"/>
                  </a:solidFill>
                </a:ln>
              </a:rPr>
              <a:t>Sediment Task Force</a:t>
            </a:r>
            <a:br>
              <a:rPr lang="en-US" dirty="0" smtClean="0">
                <a:ln>
                  <a:solidFill>
                    <a:srgbClr val="002060"/>
                  </a:solidFill>
                </a:ln>
              </a:rPr>
            </a:br>
            <a:r>
              <a:rPr lang="en-US" sz="3600" dirty="0" smtClean="0">
                <a:ln>
                  <a:solidFill>
                    <a:srgbClr val="002060"/>
                  </a:solidFill>
                </a:ln>
                <a:solidFill>
                  <a:schemeClr val="accent2">
                    <a:lumMod val="75000"/>
                  </a:schemeClr>
                </a:solidFill>
              </a:rPr>
              <a:t>Recommendations </a:t>
            </a:r>
            <a:endParaRPr lang="en-US" dirty="0">
              <a:ln>
                <a:solidFill>
                  <a:srgbClr val="002060"/>
                </a:solidFill>
              </a:ln>
              <a:solidFill>
                <a:schemeClr val="accent2">
                  <a:lumMod val="75000"/>
                </a:schemeClr>
              </a:solidFill>
            </a:endParaRPr>
          </a:p>
        </p:txBody>
      </p:sp>
      <p:sp>
        <p:nvSpPr>
          <p:cNvPr id="3" name="Content Placeholder 2"/>
          <p:cNvSpPr>
            <a:spLocks noGrp="1"/>
          </p:cNvSpPr>
          <p:nvPr>
            <p:ph idx="1"/>
          </p:nvPr>
        </p:nvSpPr>
        <p:spPr>
          <a:xfrm>
            <a:off x="-152400" y="1447800"/>
            <a:ext cx="9296400" cy="4724400"/>
          </a:xfrm>
        </p:spPr>
        <p:txBody>
          <a:bodyPr/>
          <a:lstStyle/>
          <a:p>
            <a:pPr algn="ctr">
              <a:buNone/>
            </a:pPr>
            <a:r>
              <a:rPr lang="en-US" sz="2200" b="1" u="sng" dirty="0" smtClean="0"/>
              <a:t>Reservoir Management</a:t>
            </a:r>
          </a:p>
          <a:p>
            <a:pPr>
              <a:buNone/>
            </a:pPr>
            <a:endParaRPr lang="en-US" sz="2000" b="1" u="sng" dirty="0" smtClean="0"/>
          </a:p>
          <a:p>
            <a:pPr lvl="1"/>
            <a:r>
              <a:rPr lang="en-US" sz="2000" b="1" i="1" strike="sngStrike" dirty="0" smtClean="0"/>
              <a:t>Sediment Bypassing</a:t>
            </a:r>
            <a:r>
              <a:rPr lang="en-US" sz="2000" strike="sngStrike" dirty="0" smtClean="0"/>
              <a:t>: </a:t>
            </a:r>
            <a:r>
              <a:rPr lang="en-US" sz="2000" dirty="0" smtClean="0"/>
              <a:t>Would result in a base load condition that exceeds the current base load into the Bay. Counter to the currently accepted goal of reducing sediment input to the Bay. </a:t>
            </a:r>
          </a:p>
          <a:p>
            <a:pPr lvl="1">
              <a:buNone/>
            </a:pPr>
            <a:endParaRPr lang="en-US" sz="2000" dirty="0" smtClean="0"/>
          </a:p>
          <a:p>
            <a:pPr lvl="1"/>
            <a:r>
              <a:rPr lang="en-US" sz="2000" b="1" i="1" strike="sngStrike" dirty="0" smtClean="0"/>
              <a:t>Sediment Fixing</a:t>
            </a:r>
            <a:r>
              <a:rPr lang="en-US" sz="2000" dirty="0" smtClean="0"/>
              <a:t>: Would  not  mitigate scouring or change the  amount of sediment passing through the system or add capacity.</a:t>
            </a:r>
          </a:p>
          <a:p>
            <a:pPr lvl="1"/>
            <a:endParaRPr lang="en-US" sz="2000" dirty="0" smtClean="0"/>
          </a:p>
          <a:p>
            <a:pPr lvl="1"/>
            <a:r>
              <a:rPr lang="en-US" sz="2000" b="1" i="1" strike="sngStrike" dirty="0" smtClean="0"/>
              <a:t>Modified Dam operatio</a:t>
            </a:r>
            <a:r>
              <a:rPr lang="en-US" sz="2000" b="1" i="1" dirty="0" smtClean="0"/>
              <a:t>ns</a:t>
            </a:r>
            <a:r>
              <a:rPr lang="en-US" sz="2000" dirty="0" smtClean="0"/>
              <a:t>: Unclear if  this would accomplish anything in the interest of sediment control other than as a form of bypassing.</a:t>
            </a:r>
          </a:p>
          <a:p>
            <a:pPr lvl="1">
              <a:buNone/>
            </a:pPr>
            <a:endParaRPr lang="en-US" sz="2000" dirty="0" smtClean="0"/>
          </a:p>
          <a:p>
            <a:pPr lvl="1"/>
            <a:r>
              <a:rPr lang="en-US" sz="2000" b="1" i="1" dirty="0" smtClean="0"/>
              <a:t>Dredging: </a:t>
            </a:r>
            <a:r>
              <a:rPr lang="en-US" sz="2000" dirty="0" smtClean="0"/>
              <a:t>Supports study to maintain/increase trapping capacity.  </a:t>
            </a:r>
          </a:p>
          <a:p>
            <a:pPr lvl="2">
              <a:buNone/>
            </a:pPr>
            <a:endParaRPr lang="en-US" sz="2000" b="1" i="1" dirty="0" smtClean="0"/>
          </a:p>
          <a:p>
            <a:pPr lvl="1"/>
            <a:endParaRPr lang="en-US" sz="2000" dirty="0" smtClean="0"/>
          </a:p>
        </p:txBody>
      </p:sp>
      <p:sp>
        <p:nvSpPr>
          <p:cNvPr id="4" name="Slide Number Placeholder 3"/>
          <p:cNvSpPr>
            <a:spLocks noGrp="1"/>
          </p:cNvSpPr>
          <p:nvPr>
            <p:ph type="sldNum" sz="quarter" idx="10"/>
          </p:nvPr>
        </p:nvSpPr>
        <p:spPr/>
        <p:txBody>
          <a:bodyPr/>
          <a:lstStyle/>
          <a:p>
            <a:fld id="{7764BEFB-F127-4416-9B71-F3908A79E862}" type="slidenum">
              <a:rPr lang="en-US" smtClean="0"/>
              <a:pPr/>
              <a:t>10</a:t>
            </a:fld>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ln w="19050">
            <a:solidFill>
              <a:srgbClr val="002060"/>
            </a:solidFill>
          </a:ln>
        </p:spPr>
        <p:txBody>
          <a:bodyPr/>
          <a:lstStyle/>
          <a:p>
            <a:r>
              <a:rPr lang="en-US" dirty="0" smtClean="0">
                <a:ln>
                  <a:solidFill>
                    <a:srgbClr val="002060"/>
                  </a:solidFill>
                </a:ln>
                <a:solidFill>
                  <a:schemeClr val="accent2"/>
                </a:solidFill>
              </a:rPr>
              <a:t>Database Literature Search</a:t>
            </a:r>
            <a:endParaRPr lang="en-US" dirty="0">
              <a:ln>
                <a:solidFill>
                  <a:srgbClr val="002060"/>
                </a:solidFill>
              </a:ln>
              <a:solidFill>
                <a:schemeClr val="accent2"/>
              </a:solidFill>
            </a:endParaRPr>
          </a:p>
        </p:txBody>
      </p:sp>
      <p:sp>
        <p:nvSpPr>
          <p:cNvPr id="3" name="Slide Number Placeholder 2"/>
          <p:cNvSpPr>
            <a:spLocks noGrp="1"/>
          </p:cNvSpPr>
          <p:nvPr>
            <p:ph type="sldNum" sz="quarter" idx="10"/>
          </p:nvPr>
        </p:nvSpPr>
        <p:spPr/>
        <p:txBody>
          <a:bodyPr/>
          <a:lstStyle/>
          <a:p>
            <a:fld id="{1797564E-42C3-4D72-BC66-25923A7965D3}" type="slidenum">
              <a:rPr lang="en-US" smtClean="0"/>
              <a:pPr/>
              <a:t>11</a:t>
            </a:fld>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w="19050">
            <a:solidFill>
              <a:srgbClr val="002060"/>
            </a:solidFill>
          </a:ln>
        </p:spPr>
        <p:txBody>
          <a:bodyPr/>
          <a:lstStyle/>
          <a:p>
            <a:r>
              <a:rPr lang="en-US" dirty="0" smtClean="0">
                <a:ln>
                  <a:solidFill>
                    <a:srgbClr val="002060"/>
                  </a:solidFill>
                </a:ln>
              </a:rPr>
              <a:t>Research Databases Used</a:t>
            </a:r>
            <a:endParaRPr lang="en-US" dirty="0">
              <a:ln>
                <a:solidFill>
                  <a:srgbClr val="002060"/>
                </a:solidFill>
              </a:ln>
            </a:endParaRPr>
          </a:p>
        </p:txBody>
      </p:sp>
      <p:sp>
        <p:nvSpPr>
          <p:cNvPr id="3" name="Content Placeholder 2"/>
          <p:cNvSpPr>
            <a:spLocks noGrp="1"/>
          </p:cNvSpPr>
          <p:nvPr>
            <p:ph idx="1"/>
          </p:nvPr>
        </p:nvSpPr>
        <p:spPr/>
        <p:txBody>
          <a:bodyPr/>
          <a:lstStyle/>
          <a:p>
            <a:r>
              <a:rPr lang="en-US" sz="2400" dirty="0" smtClean="0"/>
              <a:t>Google Scholar</a:t>
            </a:r>
          </a:p>
          <a:p>
            <a:r>
              <a:rPr lang="en-US" sz="2400" dirty="0" smtClean="0"/>
              <a:t>The Wall Street Journal</a:t>
            </a:r>
          </a:p>
          <a:p>
            <a:r>
              <a:rPr lang="en-US" sz="2400" dirty="0" smtClean="0"/>
              <a:t>ProQuest</a:t>
            </a:r>
          </a:p>
          <a:p>
            <a:r>
              <a:rPr lang="en-US" sz="2400" dirty="0" smtClean="0"/>
              <a:t>Academic Search Premier (EBSCO)</a:t>
            </a:r>
          </a:p>
          <a:p>
            <a:r>
              <a:rPr lang="en-US" sz="2400" dirty="0" smtClean="0"/>
              <a:t>ScienceDirect</a:t>
            </a:r>
          </a:p>
          <a:p>
            <a:r>
              <a:rPr lang="en-US" sz="2400" dirty="0" smtClean="0"/>
              <a:t>GreenFile (EBSCO)</a:t>
            </a:r>
          </a:p>
          <a:p>
            <a:r>
              <a:rPr lang="en-US" sz="2400" dirty="0" smtClean="0"/>
              <a:t>EnvironetBASE</a:t>
            </a:r>
          </a:p>
          <a:p>
            <a:r>
              <a:rPr lang="en-US" sz="2400" dirty="0" smtClean="0"/>
              <a:t>Agricola</a:t>
            </a:r>
          </a:p>
          <a:p>
            <a:r>
              <a:rPr lang="en-US" sz="2400" dirty="0" smtClean="0"/>
              <a:t>GEOBASE</a:t>
            </a:r>
          </a:p>
          <a:p>
            <a:endParaRPr lang="en-US" dirty="0" smtClean="0"/>
          </a:p>
          <a:p>
            <a:endParaRPr lang="en-US" dirty="0" smtClean="0"/>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7764BEFB-F127-4416-9B71-F3908A79E862}" type="slidenum">
              <a:rPr lang="en-US" smtClean="0"/>
              <a:pPr/>
              <a:t>12</a:t>
            </a:fld>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ln w="19050">
            <a:solidFill>
              <a:srgbClr val="002060"/>
            </a:solidFill>
          </a:ln>
        </p:spPr>
        <p:txBody>
          <a:bodyPr/>
          <a:lstStyle/>
          <a:p>
            <a:r>
              <a:rPr lang="en-US" dirty="0" smtClean="0">
                <a:ln>
                  <a:solidFill>
                    <a:srgbClr val="002060"/>
                  </a:solidFill>
                </a:ln>
              </a:rPr>
              <a:t>Literature Search Findings</a:t>
            </a:r>
            <a:endParaRPr lang="en-US" dirty="0">
              <a:ln>
                <a:solidFill>
                  <a:srgbClr val="002060"/>
                </a:solidFill>
              </a:ln>
            </a:endParaRPr>
          </a:p>
        </p:txBody>
      </p:sp>
      <p:sp>
        <p:nvSpPr>
          <p:cNvPr id="7" name="Content Placeholder 6"/>
          <p:cNvSpPr>
            <a:spLocks noGrp="1"/>
          </p:cNvSpPr>
          <p:nvPr>
            <p:ph sz="half" idx="2"/>
          </p:nvPr>
        </p:nvSpPr>
        <p:spPr>
          <a:xfrm>
            <a:off x="609600" y="1676400"/>
            <a:ext cx="8001000" cy="3951288"/>
          </a:xfrm>
        </p:spPr>
        <p:txBody>
          <a:bodyPr/>
          <a:lstStyle/>
          <a:p>
            <a:r>
              <a:rPr lang="en-US" b="1" dirty="0" smtClean="0"/>
              <a:t>100+ articles (National and International) were reviewed</a:t>
            </a:r>
          </a:p>
          <a:p>
            <a:r>
              <a:rPr lang="en-US" b="1" dirty="0" smtClean="0"/>
              <a:t>A sub-set were determined to be most relevant to sediment management and were summarized:</a:t>
            </a:r>
          </a:p>
          <a:p>
            <a:pPr lvl="1"/>
            <a:r>
              <a:rPr lang="en-US" sz="2400" b="1" dirty="0" smtClean="0"/>
              <a:t>Studies/Modeling</a:t>
            </a:r>
          </a:p>
          <a:p>
            <a:pPr lvl="1"/>
            <a:r>
              <a:rPr lang="en-US" sz="2400" b="1" dirty="0" smtClean="0"/>
              <a:t>Technology</a:t>
            </a:r>
          </a:p>
          <a:p>
            <a:pPr lvl="1"/>
            <a:r>
              <a:rPr lang="en-US" sz="2400" b="1" dirty="0" smtClean="0"/>
              <a:t>Alternative Analysis</a:t>
            </a:r>
          </a:p>
          <a:p>
            <a:pPr lvl="1"/>
            <a:r>
              <a:rPr lang="en-US" sz="2400" b="1" dirty="0" smtClean="0"/>
              <a:t>Recommendations</a:t>
            </a:r>
          </a:p>
          <a:p>
            <a:pPr lvl="1"/>
            <a:r>
              <a:rPr lang="en-US" sz="2400" b="1" dirty="0" smtClean="0"/>
              <a:t>Implemented Actions</a:t>
            </a:r>
          </a:p>
          <a:p>
            <a:pPr lvl="1">
              <a:buNone/>
            </a:pPr>
            <a:endParaRPr lang="en-US" sz="2400" b="1" dirty="0" smtClean="0"/>
          </a:p>
        </p:txBody>
      </p:sp>
      <p:sp>
        <p:nvSpPr>
          <p:cNvPr id="4" name="Slide Number Placeholder 3"/>
          <p:cNvSpPr>
            <a:spLocks noGrp="1"/>
          </p:cNvSpPr>
          <p:nvPr>
            <p:ph type="sldNum" sz="quarter" idx="10"/>
          </p:nvPr>
        </p:nvSpPr>
        <p:spPr/>
        <p:txBody>
          <a:bodyPr/>
          <a:lstStyle/>
          <a:p>
            <a:fld id="{D0CA2CE7-0EE5-49C5-8512-B318880ED3F0}" type="slidenum">
              <a:rPr lang="en-US" smtClean="0"/>
              <a:pPr/>
              <a:t>13</a:t>
            </a:fld>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52400" y="228600"/>
            <a:ext cx="8534400" cy="1143000"/>
          </a:xfrm>
          <a:ln w="19050">
            <a:solidFill>
              <a:srgbClr val="002060"/>
            </a:solidFill>
          </a:ln>
        </p:spPr>
        <p:txBody>
          <a:bodyPr/>
          <a:lstStyle/>
          <a:p>
            <a:r>
              <a:rPr lang="en-US" sz="4000" dirty="0" smtClean="0">
                <a:ln>
                  <a:solidFill>
                    <a:srgbClr val="002060"/>
                  </a:solidFill>
                </a:ln>
              </a:rPr>
              <a:t>Lit Search </a:t>
            </a:r>
            <a:br>
              <a:rPr lang="en-US" sz="4000" dirty="0" smtClean="0">
                <a:ln>
                  <a:solidFill>
                    <a:srgbClr val="002060"/>
                  </a:solidFill>
                </a:ln>
              </a:rPr>
            </a:br>
            <a:r>
              <a:rPr lang="en-US" sz="4000" dirty="0" smtClean="0">
                <a:ln>
                  <a:solidFill>
                    <a:srgbClr val="002060"/>
                  </a:solidFill>
                </a:ln>
              </a:rPr>
              <a:t>Themes, Findings, Conclusions</a:t>
            </a:r>
            <a:endParaRPr lang="en-US" sz="4000" dirty="0">
              <a:ln>
                <a:solidFill>
                  <a:srgbClr val="002060"/>
                </a:solidFill>
              </a:ln>
            </a:endParaRPr>
          </a:p>
        </p:txBody>
      </p:sp>
      <p:sp>
        <p:nvSpPr>
          <p:cNvPr id="4" name="Content Placeholder 3"/>
          <p:cNvSpPr>
            <a:spLocks noGrp="1"/>
          </p:cNvSpPr>
          <p:nvPr>
            <p:ph idx="1"/>
          </p:nvPr>
        </p:nvSpPr>
        <p:spPr>
          <a:xfrm>
            <a:off x="457200" y="1524000"/>
            <a:ext cx="8229600" cy="3886200"/>
          </a:xfrm>
        </p:spPr>
        <p:txBody>
          <a:bodyPr/>
          <a:lstStyle/>
          <a:p>
            <a:r>
              <a:rPr lang="en-US" sz="2800" dirty="0" smtClean="0"/>
              <a:t>Reservoir sedimentation (declining storage) is a worldwide problem.</a:t>
            </a:r>
          </a:p>
          <a:p>
            <a:r>
              <a:rPr lang="en-US" sz="2800" dirty="0" smtClean="0"/>
              <a:t>Trends like climate change and population growth are exacerbating problem.</a:t>
            </a:r>
          </a:p>
          <a:p>
            <a:r>
              <a:rPr lang="en-US" sz="2800" dirty="0" smtClean="0"/>
              <a:t>Comprehensive, long-term sediment management is needed EVERYWHERE.</a:t>
            </a:r>
          </a:p>
          <a:p>
            <a:r>
              <a:rPr lang="en-US" sz="2800" dirty="0" smtClean="0"/>
              <a:t>New dams, have sediment management built in.</a:t>
            </a:r>
            <a:endParaRPr lang="en-US" sz="2800" dirty="0"/>
          </a:p>
        </p:txBody>
      </p:sp>
      <p:sp>
        <p:nvSpPr>
          <p:cNvPr id="6" name="Slide Number Placeholder 5"/>
          <p:cNvSpPr>
            <a:spLocks noGrp="1"/>
          </p:cNvSpPr>
          <p:nvPr>
            <p:ph type="sldNum" sz="quarter" idx="10"/>
          </p:nvPr>
        </p:nvSpPr>
        <p:spPr/>
        <p:txBody>
          <a:bodyPr/>
          <a:lstStyle/>
          <a:p>
            <a:fld id="{7764BEFB-F127-4416-9B71-F3908A79E862}" type="slidenum">
              <a:rPr lang="en-US" smtClean="0"/>
              <a:pPr/>
              <a:t>14</a:t>
            </a:fld>
            <a:endParaRPr lang="en-US" dirty="0"/>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egory Morris_Page_24.jpg"/>
          <p:cNvPicPr>
            <a:picLocks noGrp="1" noChangeAspect="1"/>
          </p:cNvPicPr>
          <p:nvPr>
            <p:ph idx="1"/>
          </p:nvPr>
        </p:nvPicPr>
        <p:blipFill>
          <a:blip r:embed="rId3" cstate="print"/>
          <a:stretch>
            <a:fillRect/>
          </a:stretch>
        </p:blipFill>
        <p:spPr>
          <a:xfrm>
            <a:off x="0" y="1219200"/>
            <a:ext cx="9144000" cy="5638800"/>
          </a:xfrm>
        </p:spPr>
      </p:pic>
      <p:sp>
        <p:nvSpPr>
          <p:cNvPr id="6" name="Title 4"/>
          <p:cNvSpPr>
            <a:spLocks noGrp="1"/>
          </p:cNvSpPr>
          <p:nvPr>
            <p:ph type="title"/>
          </p:nvPr>
        </p:nvSpPr>
        <p:spPr>
          <a:xfrm>
            <a:off x="152400" y="152400"/>
            <a:ext cx="8534400" cy="1066800"/>
          </a:xfrm>
          <a:ln w="19050">
            <a:solidFill>
              <a:srgbClr val="002060"/>
            </a:solidFill>
          </a:ln>
        </p:spPr>
        <p:txBody>
          <a:bodyPr/>
          <a:lstStyle/>
          <a:p>
            <a:r>
              <a:rPr lang="en-US" sz="4000" dirty="0" smtClean="0">
                <a:ln>
                  <a:solidFill>
                    <a:srgbClr val="002060"/>
                  </a:solidFill>
                </a:ln>
              </a:rPr>
              <a:t>Lit Search </a:t>
            </a:r>
            <a:br>
              <a:rPr lang="en-US" sz="4000" dirty="0" smtClean="0">
                <a:ln>
                  <a:solidFill>
                    <a:srgbClr val="002060"/>
                  </a:solidFill>
                </a:ln>
              </a:rPr>
            </a:br>
            <a:r>
              <a:rPr lang="en-US" sz="4000" dirty="0" smtClean="0">
                <a:ln>
                  <a:solidFill>
                    <a:srgbClr val="002060"/>
                  </a:solidFill>
                </a:ln>
              </a:rPr>
              <a:t>Themes, Findings, Conclusions</a:t>
            </a:r>
            <a:endParaRPr lang="en-US" sz="4000" dirty="0">
              <a:ln>
                <a:solidFill>
                  <a:srgbClr val="002060"/>
                </a:solidFill>
              </a:ln>
            </a:endParaRPr>
          </a:p>
        </p:txBody>
      </p:sp>
      <p:sp>
        <p:nvSpPr>
          <p:cNvPr id="4" name="Slide Number Placeholder 3"/>
          <p:cNvSpPr>
            <a:spLocks noGrp="1"/>
          </p:cNvSpPr>
          <p:nvPr>
            <p:ph type="sldNum" sz="quarter" idx="10"/>
          </p:nvPr>
        </p:nvSpPr>
        <p:spPr/>
        <p:txBody>
          <a:bodyPr/>
          <a:lstStyle/>
          <a:p>
            <a:fld id="{7764BEFB-F127-4416-9B71-F3908A79E862}" type="slidenum">
              <a:rPr lang="en-US" smtClean="0"/>
              <a:pPr/>
              <a:t>15</a:t>
            </a:fld>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2400" y="1600200"/>
            <a:ext cx="8991600" cy="3886200"/>
          </a:xfrm>
        </p:spPr>
        <p:txBody>
          <a:bodyPr/>
          <a:lstStyle/>
          <a:p>
            <a:pPr lvl="1"/>
            <a:r>
              <a:rPr lang="en-US" sz="1800" b="1" u="sng" dirty="0" smtClean="0"/>
              <a:t>Goals</a:t>
            </a:r>
            <a:r>
              <a:rPr lang="en-US" sz="1800" dirty="0" smtClean="0"/>
              <a:t> - What is driving the need for sediment management drives the solution:</a:t>
            </a:r>
          </a:p>
          <a:p>
            <a:pPr lvl="2"/>
            <a:r>
              <a:rPr lang="en-US" sz="1800" dirty="0" smtClean="0"/>
              <a:t>Losing purpose/function of the dam (economics)?</a:t>
            </a:r>
          </a:p>
          <a:p>
            <a:pPr lvl="2"/>
            <a:r>
              <a:rPr lang="en-US" sz="1800" dirty="0" smtClean="0"/>
              <a:t>Restoring natural sediment flow  (environmental)? </a:t>
            </a:r>
          </a:p>
          <a:p>
            <a:pPr lvl="1"/>
            <a:r>
              <a:rPr lang="en-US" sz="1800" b="1" u="sng" dirty="0" smtClean="0"/>
              <a:t>It’s all about the sediment</a:t>
            </a:r>
            <a:r>
              <a:rPr lang="en-US" sz="1800" b="1" dirty="0" smtClean="0"/>
              <a:t> - </a:t>
            </a:r>
            <a:endParaRPr lang="en-US" sz="1800" dirty="0" smtClean="0"/>
          </a:p>
          <a:p>
            <a:pPr lvl="2"/>
            <a:r>
              <a:rPr lang="en-US" sz="1800" dirty="0" smtClean="0"/>
              <a:t>Where they are coming from? </a:t>
            </a:r>
          </a:p>
          <a:p>
            <a:pPr lvl="2"/>
            <a:r>
              <a:rPr lang="en-US" sz="1800" dirty="0" smtClean="0"/>
              <a:t>Where they are depositing?</a:t>
            </a:r>
          </a:p>
          <a:p>
            <a:pPr lvl="2"/>
            <a:r>
              <a:rPr lang="en-US" sz="1800" dirty="0" smtClean="0"/>
              <a:t>Sediment size and chemical characterization?</a:t>
            </a:r>
          </a:p>
          <a:p>
            <a:pPr lvl="2"/>
            <a:r>
              <a:rPr lang="en-US" sz="1800" dirty="0" smtClean="0"/>
              <a:t>Contaminants; land-use history?</a:t>
            </a:r>
          </a:p>
          <a:p>
            <a:pPr lvl="2"/>
            <a:r>
              <a:rPr lang="en-US" sz="1800" dirty="0" smtClean="0"/>
              <a:t>Erodability rate </a:t>
            </a:r>
          </a:p>
          <a:p>
            <a:pPr lvl="2"/>
            <a:r>
              <a:rPr lang="en-US" sz="1800" dirty="0" smtClean="0"/>
              <a:t>Location and magnitude of sediment deposition downstream?</a:t>
            </a:r>
          </a:p>
          <a:p>
            <a:pPr lvl="2"/>
            <a:r>
              <a:rPr lang="en-US" sz="1800" dirty="0" smtClean="0"/>
              <a:t>Value of sediments behind the dam?</a:t>
            </a:r>
          </a:p>
          <a:p>
            <a:pPr lvl="2"/>
            <a:r>
              <a:rPr lang="en-US" sz="1800" dirty="0" smtClean="0"/>
              <a:t>Precipitation patterns: when is sediment transported?</a:t>
            </a:r>
          </a:p>
        </p:txBody>
      </p:sp>
      <p:sp>
        <p:nvSpPr>
          <p:cNvPr id="5" name="Title 4"/>
          <p:cNvSpPr txBox="1">
            <a:spLocks/>
          </p:cNvSpPr>
          <p:nvPr/>
        </p:nvSpPr>
        <p:spPr bwMode="auto">
          <a:xfrm>
            <a:off x="457200" y="274638"/>
            <a:ext cx="8229600" cy="1143000"/>
          </a:xfrm>
          <a:prstGeom prst="rect">
            <a:avLst/>
          </a:prstGeom>
          <a:noFill/>
          <a:ln w="19050">
            <a:solidFill>
              <a:srgbClr val="002060"/>
            </a:solid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4000" b="0" i="0" u="none" strike="noStrike" kern="0" cap="none" spc="0" normalizeH="0" baseline="0" noProof="0" dirty="0" smtClean="0">
                <a:ln>
                  <a:solidFill>
                    <a:srgbClr val="002060"/>
                  </a:solidFill>
                </a:ln>
                <a:solidFill>
                  <a:schemeClr val="tx2"/>
                </a:solidFill>
                <a:effectLst/>
                <a:uLnTx/>
                <a:uFillTx/>
                <a:latin typeface="+mj-lt"/>
                <a:ea typeface="+mj-ea"/>
                <a:cs typeface="+mj-cs"/>
              </a:rPr>
              <a:t>Lit Search </a:t>
            </a:r>
            <a:br>
              <a:rPr kumimoji="0" lang="en-US" sz="4000" b="0" i="0" u="none" strike="noStrike" kern="0" cap="none" spc="0" normalizeH="0" baseline="0" noProof="0" dirty="0" smtClean="0">
                <a:ln>
                  <a:solidFill>
                    <a:srgbClr val="002060"/>
                  </a:solidFill>
                </a:ln>
                <a:solidFill>
                  <a:schemeClr val="tx2"/>
                </a:solidFill>
                <a:effectLst/>
                <a:uLnTx/>
                <a:uFillTx/>
                <a:latin typeface="+mj-lt"/>
                <a:ea typeface="+mj-ea"/>
                <a:cs typeface="+mj-cs"/>
              </a:rPr>
            </a:br>
            <a:r>
              <a:rPr kumimoji="0" lang="en-US" sz="4000" b="0" i="0" u="none" strike="noStrike" kern="0" cap="none" spc="0" normalizeH="0" baseline="0" noProof="0" dirty="0" smtClean="0">
                <a:ln>
                  <a:solidFill>
                    <a:srgbClr val="002060"/>
                  </a:solidFill>
                </a:ln>
                <a:solidFill>
                  <a:schemeClr val="tx2"/>
                </a:solidFill>
                <a:effectLst/>
                <a:uLnTx/>
                <a:uFillTx/>
                <a:latin typeface="+mj-lt"/>
                <a:ea typeface="+mj-ea"/>
                <a:cs typeface="+mj-cs"/>
              </a:rPr>
              <a:t>Themes, Findings, Conclusions</a:t>
            </a:r>
            <a:endParaRPr kumimoji="0" lang="en-US" sz="4000" b="0" i="0" u="none" strike="noStrike" kern="0" cap="none" spc="0" normalizeH="0" baseline="0" noProof="0" dirty="0">
              <a:ln>
                <a:solidFill>
                  <a:srgbClr val="002060"/>
                </a:solidFill>
              </a:ln>
              <a:solidFill>
                <a:schemeClr val="tx2"/>
              </a:solidFill>
              <a:effectLst/>
              <a:uLnTx/>
              <a:uFillTx/>
              <a:latin typeface="+mj-lt"/>
              <a:ea typeface="+mj-ea"/>
              <a:cs typeface="+mj-cs"/>
            </a:endParaRPr>
          </a:p>
        </p:txBody>
      </p:sp>
      <p:sp>
        <p:nvSpPr>
          <p:cNvPr id="6" name="Slide Number Placeholder 5"/>
          <p:cNvSpPr>
            <a:spLocks noGrp="1"/>
          </p:cNvSpPr>
          <p:nvPr>
            <p:ph type="sldNum" sz="quarter" idx="10"/>
          </p:nvPr>
        </p:nvSpPr>
        <p:spPr/>
        <p:txBody>
          <a:bodyPr/>
          <a:lstStyle/>
          <a:p>
            <a:fld id="{7764BEFB-F127-4416-9B71-F3908A79E862}" type="slidenum">
              <a:rPr lang="en-US" smtClean="0"/>
              <a:pPr/>
              <a:t>16</a:t>
            </a:fld>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76200" y="1600200"/>
            <a:ext cx="8915400" cy="4648200"/>
          </a:xfrm>
        </p:spPr>
        <p:txBody>
          <a:bodyPr/>
          <a:lstStyle/>
          <a:p>
            <a:pPr lvl="1"/>
            <a:r>
              <a:rPr lang="en-US" sz="2000" b="1" u="sng" dirty="0" smtClean="0"/>
              <a:t>Effectiveness</a:t>
            </a:r>
            <a:r>
              <a:rPr lang="en-US" sz="2000" dirty="0" smtClean="0"/>
              <a:t> - How effective is strategy at improving sedimentation?</a:t>
            </a:r>
          </a:p>
          <a:p>
            <a:pPr lvl="1"/>
            <a:r>
              <a:rPr lang="en-US" sz="2000" b="1" u="sng" dirty="0" smtClean="0"/>
              <a:t>Economic</a:t>
            </a:r>
            <a:r>
              <a:rPr lang="en-US" sz="2000" dirty="0" smtClean="0"/>
              <a:t> -</a:t>
            </a:r>
          </a:p>
          <a:p>
            <a:pPr lvl="2"/>
            <a:r>
              <a:rPr lang="en-US" sz="2000" dirty="0" smtClean="0"/>
              <a:t>Capital costs for strategy?</a:t>
            </a:r>
          </a:p>
          <a:p>
            <a:pPr lvl="2"/>
            <a:r>
              <a:rPr lang="en-US" sz="2000" dirty="0" smtClean="0"/>
              <a:t>Future operation and maintenance requirements?</a:t>
            </a:r>
          </a:p>
          <a:p>
            <a:pPr lvl="1"/>
            <a:r>
              <a:rPr lang="en-US" sz="2000" b="1" u="sng" dirty="0" smtClean="0"/>
              <a:t>Optimization/Adaptive Management </a:t>
            </a:r>
            <a:r>
              <a:rPr lang="en-US" sz="2000" dirty="0" smtClean="0"/>
              <a:t>-</a:t>
            </a:r>
          </a:p>
          <a:p>
            <a:pPr lvl="2">
              <a:buFont typeface="Wingdings" pitchFamily="2" charset="2"/>
              <a:buChar char="ü"/>
            </a:pPr>
            <a:r>
              <a:rPr lang="en-US" sz="2000" dirty="0" smtClean="0"/>
              <a:t>Modeling before implementation</a:t>
            </a:r>
          </a:p>
          <a:p>
            <a:pPr lvl="2">
              <a:buFont typeface="Wingdings" pitchFamily="2" charset="2"/>
              <a:buChar char="ü"/>
            </a:pPr>
            <a:r>
              <a:rPr lang="en-US" sz="2000" dirty="0" smtClean="0"/>
              <a:t>Monitor effects after implementation</a:t>
            </a:r>
          </a:p>
          <a:p>
            <a:pPr lvl="2">
              <a:buFont typeface="Wingdings" pitchFamily="2" charset="2"/>
              <a:buChar char="ü"/>
            </a:pPr>
            <a:r>
              <a:rPr lang="en-US" sz="2000" dirty="0" smtClean="0"/>
              <a:t>Adjust activities to optimize effectiveness</a:t>
            </a:r>
          </a:p>
          <a:p>
            <a:pPr lvl="2">
              <a:buFont typeface="Wingdings" pitchFamily="2" charset="2"/>
              <a:buChar char="ü"/>
            </a:pPr>
            <a:r>
              <a:rPr lang="en-US" sz="2000" dirty="0" smtClean="0"/>
              <a:t>Continuously improve system performance</a:t>
            </a:r>
          </a:p>
          <a:p>
            <a:pPr lvl="1"/>
            <a:endParaRPr lang="en-US" sz="2000" dirty="0"/>
          </a:p>
        </p:txBody>
      </p:sp>
      <p:sp>
        <p:nvSpPr>
          <p:cNvPr id="5" name="Title 4"/>
          <p:cNvSpPr txBox="1">
            <a:spLocks/>
          </p:cNvSpPr>
          <p:nvPr/>
        </p:nvSpPr>
        <p:spPr bwMode="auto">
          <a:xfrm>
            <a:off x="457200" y="274638"/>
            <a:ext cx="8229600" cy="1143000"/>
          </a:xfrm>
          <a:prstGeom prst="rect">
            <a:avLst/>
          </a:prstGeom>
          <a:noFill/>
          <a:ln w="19050">
            <a:solidFill>
              <a:srgbClr val="002060"/>
            </a:solid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4000" b="0" i="0" u="none" strike="noStrike" kern="0" cap="none" spc="0" normalizeH="0" baseline="0" noProof="0" dirty="0" smtClean="0">
                <a:ln>
                  <a:solidFill>
                    <a:srgbClr val="002060"/>
                  </a:solidFill>
                </a:ln>
                <a:solidFill>
                  <a:schemeClr val="tx2"/>
                </a:solidFill>
                <a:effectLst/>
                <a:uLnTx/>
                <a:uFillTx/>
                <a:latin typeface="+mj-lt"/>
                <a:ea typeface="+mj-ea"/>
                <a:cs typeface="+mj-cs"/>
              </a:rPr>
              <a:t>Lit Search </a:t>
            </a:r>
            <a:br>
              <a:rPr kumimoji="0" lang="en-US" sz="4000" b="0" i="0" u="none" strike="noStrike" kern="0" cap="none" spc="0" normalizeH="0" baseline="0" noProof="0" dirty="0" smtClean="0">
                <a:ln>
                  <a:solidFill>
                    <a:srgbClr val="002060"/>
                  </a:solidFill>
                </a:ln>
                <a:solidFill>
                  <a:schemeClr val="tx2"/>
                </a:solidFill>
                <a:effectLst/>
                <a:uLnTx/>
                <a:uFillTx/>
                <a:latin typeface="+mj-lt"/>
                <a:ea typeface="+mj-ea"/>
                <a:cs typeface="+mj-cs"/>
              </a:rPr>
            </a:br>
            <a:r>
              <a:rPr kumimoji="0" lang="en-US" sz="4000" b="0" i="0" u="none" strike="noStrike" kern="0" cap="none" spc="0" normalizeH="0" baseline="0" noProof="0" dirty="0" smtClean="0">
                <a:ln>
                  <a:solidFill>
                    <a:srgbClr val="002060"/>
                  </a:solidFill>
                </a:ln>
                <a:solidFill>
                  <a:schemeClr val="tx2"/>
                </a:solidFill>
                <a:effectLst/>
                <a:uLnTx/>
                <a:uFillTx/>
                <a:latin typeface="+mj-lt"/>
                <a:ea typeface="+mj-ea"/>
                <a:cs typeface="+mj-cs"/>
              </a:rPr>
              <a:t>Themes, Findings, Conclusions</a:t>
            </a:r>
            <a:endParaRPr kumimoji="0" lang="en-US" sz="4000" b="0" i="0" u="none" strike="noStrike" kern="0" cap="none" spc="0" normalizeH="0" baseline="0" noProof="0" dirty="0">
              <a:ln>
                <a:solidFill>
                  <a:srgbClr val="002060"/>
                </a:solidFill>
              </a:ln>
              <a:solidFill>
                <a:schemeClr val="tx2"/>
              </a:solidFill>
              <a:effectLst/>
              <a:uLnTx/>
              <a:uFillTx/>
              <a:latin typeface="+mj-lt"/>
              <a:ea typeface="+mj-ea"/>
              <a:cs typeface="+mj-cs"/>
            </a:endParaRPr>
          </a:p>
        </p:txBody>
      </p:sp>
      <p:sp>
        <p:nvSpPr>
          <p:cNvPr id="6" name="Slide Number Placeholder 5"/>
          <p:cNvSpPr>
            <a:spLocks noGrp="1"/>
          </p:cNvSpPr>
          <p:nvPr>
            <p:ph type="sldNum" sz="quarter" idx="10"/>
          </p:nvPr>
        </p:nvSpPr>
        <p:spPr/>
        <p:txBody>
          <a:bodyPr/>
          <a:lstStyle/>
          <a:p>
            <a:fld id="{7764BEFB-F127-4416-9B71-F3908A79E862}" type="slidenum">
              <a:rPr lang="en-US" smtClean="0"/>
              <a:pPr/>
              <a:t>17</a:t>
            </a:fld>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76200" y="1600200"/>
            <a:ext cx="8915400" cy="4648200"/>
          </a:xfrm>
        </p:spPr>
        <p:txBody>
          <a:bodyPr/>
          <a:lstStyle/>
          <a:p>
            <a:pPr lvl="1"/>
            <a:r>
              <a:rPr lang="en-US" sz="2000" b="1" u="sng" dirty="0" smtClean="0"/>
              <a:t>Environmental</a:t>
            </a:r>
            <a:r>
              <a:rPr lang="en-US" sz="2000" dirty="0" smtClean="0"/>
              <a:t> -</a:t>
            </a:r>
          </a:p>
          <a:p>
            <a:pPr lvl="2"/>
            <a:r>
              <a:rPr lang="en-US" sz="2000" dirty="0" smtClean="0"/>
              <a:t>Permitting requirements?</a:t>
            </a:r>
          </a:p>
          <a:p>
            <a:pPr lvl="2"/>
            <a:r>
              <a:rPr lang="en-US" sz="2000" dirty="0" smtClean="0"/>
              <a:t>Impacts?</a:t>
            </a:r>
          </a:p>
          <a:p>
            <a:pPr lvl="1"/>
            <a:r>
              <a:rPr lang="en-US" sz="2000" b="1" u="sng" dirty="0" smtClean="0"/>
              <a:t>Schedule</a:t>
            </a:r>
            <a:r>
              <a:rPr lang="en-US" sz="2000" dirty="0" smtClean="0"/>
              <a:t> -</a:t>
            </a:r>
          </a:p>
          <a:p>
            <a:pPr lvl="2"/>
            <a:r>
              <a:rPr lang="en-US" sz="2000" dirty="0" smtClean="0"/>
              <a:t>How much time is required for solution to be implemented?</a:t>
            </a:r>
          </a:p>
          <a:p>
            <a:pPr lvl="2"/>
            <a:r>
              <a:rPr lang="en-US" sz="2000" dirty="0" smtClean="0"/>
              <a:t>Long-term problems often need long-term solutions. </a:t>
            </a:r>
          </a:p>
          <a:p>
            <a:pPr lvl="2"/>
            <a:r>
              <a:rPr lang="en-US" sz="2000" dirty="0" smtClean="0"/>
              <a:t>Implementation sequence: long and short-term implementation? </a:t>
            </a:r>
          </a:p>
          <a:p>
            <a:pPr lvl="1"/>
            <a:r>
              <a:rPr lang="en-US" sz="2000" b="1" u="sng" dirty="0" smtClean="0"/>
              <a:t>Integrated sediment system management</a:t>
            </a:r>
            <a:r>
              <a:rPr lang="en-US" sz="2000" dirty="0" smtClean="0"/>
              <a:t>-</a:t>
            </a:r>
          </a:p>
          <a:p>
            <a:pPr lvl="2"/>
            <a:r>
              <a:rPr lang="en-US" sz="2000" dirty="0" smtClean="0"/>
              <a:t>Multi-faceted problem requires multi-faceted solution; most have combinations.</a:t>
            </a:r>
          </a:p>
          <a:p>
            <a:pPr lvl="1"/>
            <a:r>
              <a:rPr lang="en-US" sz="2000" b="1" u="sng" dirty="0" smtClean="0"/>
              <a:t>Benefits</a:t>
            </a:r>
            <a:r>
              <a:rPr lang="en-US" sz="2000" dirty="0" smtClean="0"/>
              <a:t> -</a:t>
            </a:r>
          </a:p>
          <a:p>
            <a:pPr lvl="2"/>
            <a:r>
              <a:rPr lang="en-US" sz="2000" dirty="0" smtClean="0"/>
              <a:t>Costs incurred worthwhile?</a:t>
            </a:r>
          </a:p>
          <a:p>
            <a:pPr lvl="1"/>
            <a:endParaRPr lang="en-US" sz="2000" dirty="0"/>
          </a:p>
        </p:txBody>
      </p:sp>
      <p:sp>
        <p:nvSpPr>
          <p:cNvPr id="5" name="Title 4"/>
          <p:cNvSpPr txBox="1">
            <a:spLocks/>
          </p:cNvSpPr>
          <p:nvPr/>
        </p:nvSpPr>
        <p:spPr bwMode="auto">
          <a:xfrm>
            <a:off x="457200" y="274638"/>
            <a:ext cx="8229600" cy="1143000"/>
          </a:xfrm>
          <a:prstGeom prst="rect">
            <a:avLst/>
          </a:prstGeom>
          <a:noFill/>
          <a:ln w="19050">
            <a:solidFill>
              <a:srgbClr val="002060"/>
            </a:solid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4000" b="0" i="0" u="none" strike="noStrike" kern="0" cap="none" spc="0" normalizeH="0" baseline="0" noProof="0" dirty="0" smtClean="0">
                <a:ln>
                  <a:solidFill>
                    <a:srgbClr val="002060"/>
                  </a:solidFill>
                </a:ln>
                <a:solidFill>
                  <a:schemeClr val="tx2"/>
                </a:solidFill>
                <a:effectLst/>
                <a:uLnTx/>
                <a:uFillTx/>
                <a:latin typeface="+mj-lt"/>
                <a:ea typeface="+mj-ea"/>
                <a:cs typeface="+mj-cs"/>
              </a:rPr>
              <a:t>Lit Search </a:t>
            </a:r>
            <a:br>
              <a:rPr kumimoji="0" lang="en-US" sz="4000" b="0" i="0" u="none" strike="noStrike" kern="0" cap="none" spc="0" normalizeH="0" baseline="0" noProof="0" dirty="0" smtClean="0">
                <a:ln>
                  <a:solidFill>
                    <a:srgbClr val="002060"/>
                  </a:solidFill>
                </a:ln>
                <a:solidFill>
                  <a:schemeClr val="tx2"/>
                </a:solidFill>
                <a:effectLst/>
                <a:uLnTx/>
                <a:uFillTx/>
                <a:latin typeface="+mj-lt"/>
                <a:ea typeface="+mj-ea"/>
                <a:cs typeface="+mj-cs"/>
              </a:rPr>
            </a:br>
            <a:r>
              <a:rPr kumimoji="0" lang="en-US" sz="4000" b="0" i="0" u="none" strike="noStrike" kern="0" cap="none" spc="0" normalizeH="0" baseline="0" noProof="0" dirty="0" smtClean="0">
                <a:ln>
                  <a:solidFill>
                    <a:srgbClr val="002060"/>
                  </a:solidFill>
                </a:ln>
                <a:solidFill>
                  <a:schemeClr val="tx2"/>
                </a:solidFill>
                <a:effectLst/>
                <a:uLnTx/>
                <a:uFillTx/>
                <a:latin typeface="+mj-lt"/>
                <a:ea typeface="+mj-ea"/>
                <a:cs typeface="+mj-cs"/>
              </a:rPr>
              <a:t>Themes, Findings, Conclusions</a:t>
            </a:r>
            <a:endParaRPr kumimoji="0" lang="en-US" sz="4000" b="0" i="0" u="none" strike="noStrike" kern="0" cap="none" spc="0" normalizeH="0" baseline="0" noProof="0" dirty="0">
              <a:ln>
                <a:solidFill>
                  <a:srgbClr val="002060"/>
                </a:solidFill>
              </a:ln>
              <a:solidFill>
                <a:schemeClr val="tx2"/>
              </a:solidFill>
              <a:effectLst/>
              <a:uLnTx/>
              <a:uFillTx/>
              <a:latin typeface="+mj-lt"/>
              <a:ea typeface="+mj-ea"/>
              <a:cs typeface="+mj-cs"/>
            </a:endParaRPr>
          </a:p>
        </p:txBody>
      </p:sp>
      <p:sp>
        <p:nvSpPr>
          <p:cNvPr id="6" name="Slide Number Placeholder 5"/>
          <p:cNvSpPr>
            <a:spLocks noGrp="1"/>
          </p:cNvSpPr>
          <p:nvPr>
            <p:ph type="sldNum" sz="quarter" idx="10"/>
          </p:nvPr>
        </p:nvSpPr>
        <p:spPr/>
        <p:txBody>
          <a:bodyPr/>
          <a:lstStyle/>
          <a:p>
            <a:fld id="{7764BEFB-F127-4416-9B71-F3908A79E862}" type="slidenum">
              <a:rPr lang="en-US" smtClean="0"/>
              <a:pPr/>
              <a:t>18</a:t>
            </a:fld>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228600" y="1600200"/>
            <a:ext cx="8534400" cy="3886200"/>
          </a:xfrm>
        </p:spPr>
        <p:txBody>
          <a:bodyPr/>
          <a:lstStyle/>
          <a:p>
            <a:pPr algn="ctr">
              <a:buNone/>
            </a:pPr>
            <a:r>
              <a:rPr lang="en-US" sz="2000" b="1" i="1" dirty="0" smtClean="0"/>
              <a:t>Dredging (i.e. increasing or recovering volume)</a:t>
            </a:r>
          </a:p>
          <a:p>
            <a:pPr lvl="1"/>
            <a:r>
              <a:rPr lang="en-US" sz="2000" dirty="0" smtClean="0"/>
              <a:t>Operations and Maintenance</a:t>
            </a:r>
          </a:p>
          <a:p>
            <a:pPr lvl="1"/>
            <a:r>
              <a:rPr lang="en-US" sz="2000" dirty="0" smtClean="0"/>
              <a:t>Contamination</a:t>
            </a:r>
          </a:p>
          <a:p>
            <a:pPr lvl="1"/>
            <a:r>
              <a:rPr lang="en-US" sz="2000" dirty="0" smtClean="0"/>
              <a:t>Dredging can be reduced by using BMP’s and finding the critical sediment producing watersheds from upstream.</a:t>
            </a:r>
          </a:p>
          <a:p>
            <a:pPr lvl="1"/>
            <a:r>
              <a:rPr lang="en-US" sz="2000" dirty="0" smtClean="0"/>
              <a:t>Tactical Dredging</a:t>
            </a:r>
          </a:p>
          <a:p>
            <a:pPr lvl="1"/>
            <a:r>
              <a:rPr lang="en-US" sz="2000" dirty="0" smtClean="0"/>
              <a:t>Beneficial re-use  </a:t>
            </a:r>
          </a:p>
          <a:p>
            <a:pPr lvl="2"/>
            <a:r>
              <a:rPr lang="en-US" sz="2000" dirty="0" smtClean="0"/>
              <a:t>Soil amendments (agriculture, mining etc.)</a:t>
            </a:r>
          </a:p>
          <a:p>
            <a:pPr lvl="2"/>
            <a:r>
              <a:rPr lang="en-US" sz="2000" dirty="0" smtClean="0"/>
              <a:t>Habitat development/beach nourishment</a:t>
            </a:r>
          </a:p>
          <a:p>
            <a:pPr lvl="2"/>
            <a:r>
              <a:rPr lang="en-US" sz="2000" dirty="0" smtClean="0"/>
              <a:t>Commercial (bricks, geotextile container fill  groins, landfill capping, tiles, glass, cement blocks </a:t>
            </a:r>
          </a:p>
          <a:p>
            <a:pPr lvl="1"/>
            <a:r>
              <a:rPr lang="en-US" sz="2000" b="1" dirty="0" smtClean="0"/>
              <a:t>Dredging is very expensive normally is a last resort; often creates new social and environmental problems</a:t>
            </a:r>
            <a:r>
              <a:rPr lang="en-US" b="1" dirty="0" smtClean="0"/>
              <a:t> </a:t>
            </a:r>
          </a:p>
          <a:p>
            <a:pPr lvl="1"/>
            <a:endParaRPr lang="en-US" dirty="0" smtClean="0"/>
          </a:p>
          <a:p>
            <a:endParaRPr lang="en-US" sz="2000" dirty="0" smtClean="0"/>
          </a:p>
          <a:p>
            <a:endParaRPr lang="en-US" sz="2000" dirty="0" smtClean="0"/>
          </a:p>
          <a:p>
            <a:endParaRPr lang="en-US" sz="2000" dirty="0" smtClean="0"/>
          </a:p>
          <a:p>
            <a:pPr lvl="1"/>
            <a:endParaRPr lang="en-US" sz="2000" dirty="0"/>
          </a:p>
        </p:txBody>
      </p:sp>
      <p:sp>
        <p:nvSpPr>
          <p:cNvPr id="7" name="Title 4"/>
          <p:cNvSpPr>
            <a:spLocks noGrp="1"/>
          </p:cNvSpPr>
          <p:nvPr>
            <p:ph type="title"/>
          </p:nvPr>
        </p:nvSpPr>
        <p:spPr>
          <a:ln w="19050">
            <a:solidFill>
              <a:srgbClr val="002060"/>
            </a:solidFill>
          </a:ln>
        </p:spPr>
        <p:txBody>
          <a:bodyPr/>
          <a:lstStyle/>
          <a:p>
            <a:r>
              <a:rPr lang="en-US" sz="4000" dirty="0" smtClean="0">
                <a:ln>
                  <a:solidFill>
                    <a:srgbClr val="002060"/>
                  </a:solidFill>
                </a:ln>
              </a:rPr>
              <a:t>Lit Search </a:t>
            </a:r>
            <a:br>
              <a:rPr lang="en-US" sz="4000" dirty="0" smtClean="0">
                <a:ln>
                  <a:solidFill>
                    <a:srgbClr val="002060"/>
                  </a:solidFill>
                </a:ln>
              </a:rPr>
            </a:br>
            <a:r>
              <a:rPr lang="en-US" sz="4000" dirty="0" smtClean="0">
                <a:ln>
                  <a:solidFill>
                    <a:srgbClr val="002060"/>
                  </a:solidFill>
                </a:ln>
              </a:rPr>
              <a:t>Themes, Findings, Conclusions</a:t>
            </a:r>
            <a:endParaRPr lang="en-US" sz="4000" dirty="0">
              <a:ln>
                <a:solidFill>
                  <a:srgbClr val="002060"/>
                </a:solidFill>
              </a:ln>
            </a:endParaRPr>
          </a:p>
        </p:txBody>
      </p:sp>
      <p:sp>
        <p:nvSpPr>
          <p:cNvPr id="5" name="Slide Number Placeholder 4"/>
          <p:cNvSpPr>
            <a:spLocks noGrp="1"/>
          </p:cNvSpPr>
          <p:nvPr>
            <p:ph type="sldNum" sz="quarter" idx="10"/>
          </p:nvPr>
        </p:nvSpPr>
        <p:spPr/>
        <p:txBody>
          <a:bodyPr/>
          <a:lstStyle/>
          <a:p>
            <a:fld id="{7764BEFB-F127-4416-9B71-F3908A79E862}" type="slidenum">
              <a:rPr lang="en-US" smtClean="0"/>
              <a:pPr/>
              <a:t>19</a:t>
            </a:fld>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w="19050">
            <a:solidFill>
              <a:srgbClr val="002060"/>
            </a:solidFill>
          </a:ln>
        </p:spPr>
        <p:txBody>
          <a:bodyPr/>
          <a:lstStyle/>
          <a:p>
            <a:r>
              <a:rPr lang="en-US" sz="4200" dirty="0" smtClean="0">
                <a:ln>
                  <a:solidFill>
                    <a:srgbClr val="002060"/>
                  </a:solidFill>
                </a:ln>
              </a:rPr>
              <a:t>Literature Search Purpose </a:t>
            </a:r>
            <a:endParaRPr lang="en-US" sz="4200" dirty="0">
              <a:ln>
                <a:solidFill>
                  <a:srgbClr val="002060"/>
                </a:solidFill>
              </a:ln>
            </a:endParaRPr>
          </a:p>
        </p:txBody>
      </p:sp>
      <p:sp>
        <p:nvSpPr>
          <p:cNvPr id="3" name="Content Placeholder 2"/>
          <p:cNvSpPr>
            <a:spLocks noGrp="1"/>
          </p:cNvSpPr>
          <p:nvPr>
            <p:ph idx="1"/>
          </p:nvPr>
        </p:nvSpPr>
        <p:spPr>
          <a:xfrm>
            <a:off x="457200" y="1600200"/>
            <a:ext cx="8382000" cy="4267200"/>
          </a:xfrm>
        </p:spPr>
        <p:txBody>
          <a:bodyPr/>
          <a:lstStyle/>
          <a:p>
            <a:r>
              <a:rPr lang="en-US" sz="2800" dirty="0">
                <a:solidFill>
                  <a:schemeClr val="tx1"/>
                </a:solidFill>
                <a:latin typeface="+mn-lt"/>
                <a:ea typeface="+mn-ea"/>
                <a:cs typeface="+mn-cs"/>
              </a:rPr>
              <a:t>Review, analyze, and synthesize literature on managing </a:t>
            </a:r>
            <a:r>
              <a:rPr lang="en-US" sz="2800" dirty="0" smtClean="0">
                <a:solidFill>
                  <a:schemeClr val="tx1"/>
                </a:solidFill>
                <a:latin typeface="+mn-lt"/>
                <a:ea typeface="+mn-ea"/>
                <a:cs typeface="+mn-cs"/>
              </a:rPr>
              <a:t>watershed/reservoir sedimentation.</a:t>
            </a:r>
          </a:p>
          <a:p>
            <a:r>
              <a:rPr lang="en-US" sz="2800" dirty="0" smtClean="0">
                <a:solidFill>
                  <a:schemeClr val="tx1"/>
                </a:solidFill>
                <a:latin typeface="+mn-lt"/>
                <a:ea typeface="+mn-ea"/>
                <a:cs typeface="+mn-cs"/>
              </a:rPr>
              <a:t>Findings </a:t>
            </a:r>
            <a:r>
              <a:rPr lang="en-US" sz="2800" dirty="0">
                <a:solidFill>
                  <a:schemeClr val="tx1"/>
                </a:solidFill>
                <a:latin typeface="+mn-lt"/>
                <a:ea typeface="+mn-ea"/>
                <a:cs typeface="+mn-cs"/>
              </a:rPr>
              <a:t>and lessons learned will be incorporated into refining </a:t>
            </a:r>
            <a:r>
              <a:rPr lang="en-US" sz="2800" dirty="0" smtClean="0">
                <a:solidFill>
                  <a:schemeClr val="tx1"/>
                </a:solidFill>
                <a:latin typeface="+mn-lt"/>
                <a:ea typeface="+mn-ea"/>
                <a:cs typeface="+mn-cs"/>
              </a:rPr>
              <a:t>sediment/nutrient </a:t>
            </a:r>
            <a:r>
              <a:rPr lang="en-US" sz="2800" dirty="0">
                <a:solidFill>
                  <a:schemeClr val="tx1"/>
                </a:solidFill>
                <a:latin typeface="+mn-lt"/>
                <a:ea typeface="+mn-ea"/>
                <a:cs typeface="+mn-cs"/>
              </a:rPr>
              <a:t>management </a:t>
            </a:r>
            <a:r>
              <a:rPr lang="en-US" sz="2800" dirty="0" smtClean="0">
                <a:solidFill>
                  <a:schemeClr val="tx1"/>
                </a:solidFill>
                <a:latin typeface="+mn-lt"/>
                <a:ea typeface="+mn-ea"/>
                <a:cs typeface="+mn-cs"/>
              </a:rPr>
              <a:t>strategies for LSRWA.</a:t>
            </a:r>
          </a:p>
          <a:p>
            <a:r>
              <a:rPr lang="en-US" sz="2800" u="sng" dirty="0" smtClean="0">
                <a:effectLst>
                  <a:outerShdw blurRad="38100" dist="38100" dir="2700000" algn="tl">
                    <a:srgbClr val="000000">
                      <a:alpha val="43137"/>
                    </a:srgbClr>
                  </a:outerShdw>
                </a:effectLst>
              </a:rPr>
              <a:t>Help us Brainstorm Ideas</a:t>
            </a:r>
            <a:r>
              <a:rPr lang="en-US" sz="2800" u="sng" dirty="0" smtClean="0"/>
              <a:t>.</a:t>
            </a:r>
            <a:endParaRPr lang="en-US" sz="2800" u="sng" dirty="0"/>
          </a:p>
        </p:txBody>
      </p:sp>
      <p:sp>
        <p:nvSpPr>
          <p:cNvPr id="4" name="Slide Number Placeholder 3"/>
          <p:cNvSpPr>
            <a:spLocks noGrp="1"/>
          </p:cNvSpPr>
          <p:nvPr>
            <p:ph type="sldNum" sz="quarter" idx="10"/>
          </p:nvPr>
        </p:nvSpPr>
        <p:spPr/>
        <p:txBody>
          <a:bodyPr/>
          <a:lstStyle/>
          <a:p>
            <a:fld id="{7764BEFB-F127-4416-9B71-F3908A79E862}" type="slidenum">
              <a:rPr lang="en-US" smtClean="0"/>
              <a:pPr/>
              <a:t>2</a:t>
            </a:fld>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0" y="1600200"/>
            <a:ext cx="9144000" cy="3886200"/>
          </a:xfrm>
        </p:spPr>
        <p:txBody>
          <a:bodyPr/>
          <a:lstStyle/>
          <a:p>
            <a:pPr algn="ctr">
              <a:buNone/>
            </a:pPr>
            <a:r>
              <a:rPr lang="en-US" sz="1800" b="1" dirty="0" smtClean="0"/>
              <a:t>By-passing - </a:t>
            </a:r>
            <a:r>
              <a:rPr lang="en-US" sz="1800" dirty="0" smtClean="0"/>
              <a:t>Routing sediments around or through storage</a:t>
            </a:r>
          </a:p>
          <a:p>
            <a:r>
              <a:rPr lang="en-US" sz="1800" b="1" dirty="0" smtClean="0"/>
              <a:t>The technology to by-pass and transport sediments has been developed</a:t>
            </a:r>
          </a:p>
          <a:p>
            <a:r>
              <a:rPr lang="en-US" sz="1800" b="1" dirty="0" smtClean="0"/>
              <a:t>Long Distance Conveyance </a:t>
            </a:r>
            <a:r>
              <a:rPr lang="en-US" sz="1800" dirty="0" smtClean="0"/>
              <a:t>hydraulic transport of through pipelines (&gt;10 miles) </a:t>
            </a:r>
          </a:p>
          <a:p>
            <a:r>
              <a:rPr lang="en-US" sz="1800" b="1" dirty="0" smtClean="0"/>
              <a:t>Hydrosuction sediment removal  </a:t>
            </a:r>
          </a:p>
          <a:p>
            <a:pPr lvl="1"/>
            <a:r>
              <a:rPr lang="en-US" sz="1800" dirty="0" smtClean="0"/>
              <a:t>Dredging equipment with hydrostatic head over a dam to create suction at the upstream end. </a:t>
            </a:r>
          </a:p>
          <a:p>
            <a:pPr lvl="1"/>
            <a:r>
              <a:rPr lang="en-US" sz="1800" dirty="0" smtClean="0"/>
              <a:t>Difference between water levels upstream and downstream of dam to remove sediment through a floating or submerged pipeline.</a:t>
            </a:r>
          </a:p>
          <a:p>
            <a:pPr lvl="1"/>
            <a:r>
              <a:rPr lang="en-US" sz="1800" dirty="0" smtClean="0"/>
              <a:t> </a:t>
            </a:r>
            <a:r>
              <a:rPr lang="en-US" sz="1800" b="1" dirty="0" smtClean="0"/>
              <a:t>Hydrosuction dredging, </a:t>
            </a:r>
            <a:r>
              <a:rPr lang="en-US" sz="1800" dirty="0" smtClean="0"/>
              <a:t>deposited sediment dredged and transported downstream or to a treatment basin.  </a:t>
            </a:r>
          </a:p>
          <a:p>
            <a:pPr lvl="1"/>
            <a:r>
              <a:rPr lang="en-US" sz="1800" b="1" dirty="0" smtClean="0"/>
              <a:t>Hydrosuction bypassing</a:t>
            </a:r>
            <a:r>
              <a:rPr lang="en-US" sz="1800" dirty="0" smtClean="0"/>
              <a:t>, incoming sediment is transported without deposition past the dam to the downstream receiving stream. </a:t>
            </a:r>
          </a:p>
          <a:p>
            <a:endParaRPr lang="en-US" sz="1800" dirty="0" smtClean="0"/>
          </a:p>
          <a:p>
            <a:endParaRPr lang="en-US" sz="1800" dirty="0" smtClean="0"/>
          </a:p>
          <a:p>
            <a:endParaRPr lang="en-US" sz="1800" dirty="0" smtClean="0"/>
          </a:p>
          <a:p>
            <a:pPr lvl="1"/>
            <a:endParaRPr lang="en-US" sz="1800" dirty="0"/>
          </a:p>
        </p:txBody>
      </p:sp>
      <p:sp>
        <p:nvSpPr>
          <p:cNvPr id="7" name="Title 4"/>
          <p:cNvSpPr>
            <a:spLocks noGrp="1"/>
          </p:cNvSpPr>
          <p:nvPr>
            <p:ph type="title"/>
          </p:nvPr>
        </p:nvSpPr>
        <p:spPr>
          <a:ln w="19050">
            <a:solidFill>
              <a:srgbClr val="002060"/>
            </a:solidFill>
          </a:ln>
        </p:spPr>
        <p:txBody>
          <a:bodyPr/>
          <a:lstStyle/>
          <a:p>
            <a:r>
              <a:rPr lang="en-US" sz="4000" dirty="0" smtClean="0">
                <a:ln>
                  <a:solidFill>
                    <a:srgbClr val="002060"/>
                  </a:solidFill>
                </a:ln>
              </a:rPr>
              <a:t>Lit Search </a:t>
            </a:r>
            <a:br>
              <a:rPr lang="en-US" sz="4000" dirty="0" smtClean="0">
                <a:ln>
                  <a:solidFill>
                    <a:srgbClr val="002060"/>
                  </a:solidFill>
                </a:ln>
              </a:rPr>
            </a:br>
            <a:r>
              <a:rPr lang="en-US" sz="4000" dirty="0" smtClean="0">
                <a:ln>
                  <a:solidFill>
                    <a:srgbClr val="002060"/>
                  </a:solidFill>
                </a:ln>
              </a:rPr>
              <a:t>Themes, Findings, Conclusions</a:t>
            </a:r>
            <a:endParaRPr lang="en-US" sz="4000" dirty="0">
              <a:ln>
                <a:solidFill>
                  <a:srgbClr val="002060"/>
                </a:solidFill>
              </a:ln>
            </a:endParaRPr>
          </a:p>
        </p:txBody>
      </p:sp>
      <p:sp>
        <p:nvSpPr>
          <p:cNvPr id="5" name="Slide Number Placeholder 4"/>
          <p:cNvSpPr>
            <a:spLocks noGrp="1"/>
          </p:cNvSpPr>
          <p:nvPr>
            <p:ph type="sldNum" sz="quarter" idx="10"/>
          </p:nvPr>
        </p:nvSpPr>
        <p:spPr/>
        <p:txBody>
          <a:bodyPr/>
          <a:lstStyle/>
          <a:p>
            <a:fld id="{7764BEFB-F127-4416-9B71-F3908A79E862}" type="slidenum">
              <a:rPr lang="en-US" smtClean="0"/>
              <a:pPr/>
              <a:t>20</a:t>
            </a:fld>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0" y="1600200"/>
            <a:ext cx="9144000" cy="3886200"/>
          </a:xfrm>
        </p:spPr>
        <p:txBody>
          <a:bodyPr/>
          <a:lstStyle/>
          <a:p>
            <a:pPr algn="ctr">
              <a:buNone/>
            </a:pPr>
            <a:r>
              <a:rPr lang="en-US" sz="2000" b="1" dirty="0" smtClean="0"/>
              <a:t>By-passing Continued</a:t>
            </a:r>
            <a:endParaRPr lang="en-US" sz="2000" dirty="0" smtClean="0"/>
          </a:p>
          <a:p>
            <a:pPr lvl="1"/>
            <a:r>
              <a:rPr lang="en-US" sz="2000" dirty="0" smtClean="0"/>
              <a:t>Pipeline diameter selection, and head size</a:t>
            </a:r>
          </a:p>
          <a:p>
            <a:pPr lvl="1"/>
            <a:r>
              <a:rPr lang="en-US" sz="2000" dirty="0" smtClean="0"/>
              <a:t>Environmental Impacts </a:t>
            </a:r>
          </a:p>
          <a:p>
            <a:pPr lvl="2"/>
            <a:r>
              <a:rPr lang="en-US" sz="2000" dirty="0" smtClean="0"/>
              <a:t>Increased turbidity levels downstream? </a:t>
            </a:r>
          </a:p>
          <a:p>
            <a:pPr lvl="2"/>
            <a:r>
              <a:rPr lang="en-US" sz="2000" dirty="0" smtClean="0"/>
              <a:t>Changes in water chemistry? </a:t>
            </a:r>
          </a:p>
          <a:p>
            <a:pPr lvl="2"/>
            <a:r>
              <a:rPr lang="en-US" sz="2000" dirty="0" smtClean="0"/>
              <a:t>Impacts of sediment-removal upstream?</a:t>
            </a:r>
          </a:p>
          <a:p>
            <a:pPr lvl="2"/>
            <a:r>
              <a:rPr lang="en-US" sz="2000" dirty="0" smtClean="0"/>
              <a:t>Regulatory agencies contacted early </a:t>
            </a:r>
          </a:p>
          <a:p>
            <a:pPr lvl="1"/>
            <a:r>
              <a:rPr lang="en-US" sz="2000" dirty="0" smtClean="0"/>
              <a:t>Upper limit of sediment concentration defined</a:t>
            </a:r>
          </a:p>
          <a:p>
            <a:pPr lvl="2"/>
            <a:r>
              <a:rPr lang="en-US" sz="2000" dirty="0" smtClean="0"/>
              <a:t>Ecological aspects</a:t>
            </a:r>
          </a:p>
          <a:p>
            <a:pPr lvl="2"/>
            <a:r>
              <a:rPr lang="en-US" sz="2000" dirty="0" smtClean="0"/>
              <a:t>Operational aspects </a:t>
            </a:r>
          </a:p>
          <a:p>
            <a:pPr lvl="1"/>
            <a:r>
              <a:rPr lang="en-US" sz="2000" dirty="0" smtClean="0"/>
              <a:t>Out-flowing sediment concentration regularly monitored and controlled. </a:t>
            </a:r>
          </a:p>
          <a:p>
            <a:pPr lvl="1"/>
            <a:endParaRPr lang="en-US" sz="2000" dirty="0" smtClean="0"/>
          </a:p>
          <a:p>
            <a:endParaRPr lang="en-US" sz="2000" dirty="0" smtClean="0"/>
          </a:p>
          <a:p>
            <a:endParaRPr lang="en-US" sz="2000" dirty="0" smtClean="0"/>
          </a:p>
          <a:p>
            <a:endParaRPr lang="en-US" sz="2000" dirty="0" smtClean="0"/>
          </a:p>
          <a:p>
            <a:pPr lvl="1"/>
            <a:endParaRPr lang="en-US" sz="2000" dirty="0"/>
          </a:p>
        </p:txBody>
      </p:sp>
      <p:sp>
        <p:nvSpPr>
          <p:cNvPr id="7" name="Title 4"/>
          <p:cNvSpPr>
            <a:spLocks noGrp="1"/>
          </p:cNvSpPr>
          <p:nvPr>
            <p:ph type="title"/>
          </p:nvPr>
        </p:nvSpPr>
        <p:spPr>
          <a:ln w="19050">
            <a:solidFill>
              <a:srgbClr val="002060"/>
            </a:solidFill>
          </a:ln>
        </p:spPr>
        <p:txBody>
          <a:bodyPr/>
          <a:lstStyle/>
          <a:p>
            <a:r>
              <a:rPr lang="en-US" sz="4000" dirty="0" smtClean="0">
                <a:ln>
                  <a:solidFill>
                    <a:srgbClr val="002060"/>
                  </a:solidFill>
                </a:ln>
              </a:rPr>
              <a:t>Lit Search </a:t>
            </a:r>
            <a:br>
              <a:rPr lang="en-US" sz="4000" dirty="0" smtClean="0">
                <a:ln>
                  <a:solidFill>
                    <a:srgbClr val="002060"/>
                  </a:solidFill>
                </a:ln>
              </a:rPr>
            </a:br>
            <a:r>
              <a:rPr lang="en-US" sz="4000" dirty="0" smtClean="0">
                <a:ln>
                  <a:solidFill>
                    <a:srgbClr val="002060"/>
                  </a:solidFill>
                </a:ln>
              </a:rPr>
              <a:t>Themes, Findings, Conclusions</a:t>
            </a:r>
            <a:endParaRPr lang="en-US" sz="4000" dirty="0">
              <a:ln>
                <a:solidFill>
                  <a:srgbClr val="002060"/>
                </a:solidFill>
              </a:ln>
            </a:endParaRPr>
          </a:p>
        </p:txBody>
      </p:sp>
      <p:sp>
        <p:nvSpPr>
          <p:cNvPr id="5" name="Slide Number Placeholder 4"/>
          <p:cNvSpPr>
            <a:spLocks noGrp="1"/>
          </p:cNvSpPr>
          <p:nvPr>
            <p:ph type="sldNum" sz="quarter" idx="10"/>
          </p:nvPr>
        </p:nvSpPr>
        <p:spPr/>
        <p:txBody>
          <a:bodyPr/>
          <a:lstStyle/>
          <a:p>
            <a:fld id="{7764BEFB-F127-4416-9B71-F3908A79E862}" type="slidenum">
              <a:rPr lang="en-US" smtClean="0"/>
              <a:pPr/>
              <a:t>21</a:t>
            </a:fld>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152400"/>
            <a:ext cx="7772400" cy="1066800"/>
          </a:xfrm>
          <a:ln w="19050">
            <a:solidFill>
              <a:srgbClr val="002060"/>
            </a:solidFill>
          </a:ln>
        </p:spPr>
        <p:txBody>
          <a:bodyPr/>
          <a:lstStyle/>
          <a:p>
            <a:r>
              <a:rPr lang="en-US" dirty="0" smtClean="0">
                <a:ln>
                  <a:solidFill>
                    <a:srgbClr val="002060"/>
                  </a:solidFill>
                </a:ln>
                <a:solidFill>
                  <a:schemeClr val="accent2"/>
                </a:solidFill>
              </a:rPr>
              <a:t>LSRWA Goals and Objectives</a:t>
            </a:r>
            <a:endParaRPr lang="en-US" dirty="0">
              <a:ln>
                <a:solidFill>
                  <a:srgbClr val="002060"/>
                </a:solidFill>
              </a:ln>
              <a:solidFill>
                <a:schemeClr val="accent2"/>
              </a:solidFill>
            </a:endParaRPr>
          </a:p>
        </p:txBody>
      </p:sp>
      <p:sp>
        <p:nvSpPr>
          <p:cNvPr id="5" name="Content Placeholder 6"/>
          <p:cNvSpPr>
            <a:spLocks noGrp="1"/>
          </p:cNvSpPr>
          <p:nvPr/>
        </p:nvSpPr>
        <p:spPr bwMode="auto">
          <a:xfrm>
            <a:off x="228600" y="1219200"/>
            <a:ext cx="8305800" cy="4648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Wingdings" pitchFamily="2" charset="2"/>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SzPct val="75000"/>
              <a:buFont typeface="Arial" charset="0"/>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SzPct val="75000"/>
              <a:buFont typeface="Wingdings 3" pitchFamily="18" charset="2"/>
              <a:buChar char="w"/>
              <a:defRPr sz="2000">
                <a:solidFill>
                  <a:schemeClr val="tx1"/>
                </a:solidFill>
                <a:latin typeface="+mn-lt"/>
              </a:defRPr>
            </a:lvl4pPr>
            <a:lvl5pPr marL="2057400" indent="-228600" algn="l" rtl="0" eaLnBrk="0" fontAlgn="base" hangingPunct="0">
              <a:spcBef>
                <a:spcPct val="20000"/>
              </a:spcBef>
              <a:spcAft>
                <a:spcPct val="0"/>
              </a:spcAft>
              <a:buSzPct val="50000"/>
              <a:buFont typeface="Wingdings" pitchFamily="2" charset="2"/>
              <a:buChar char="¡"/>
              <a:defRPr sz="2000">
                <a:solidFill>
                  <a:schemeClr val="tx1"/>
                </a:solidFill>
                <a:latin typeface="+mn-lt"/>
              </a:defRPr>
            </a:lvl5pPr>
            <a:lvl6pPr marL="2514600" indent="-228600" algn="l" rtl="0" fontAlgn="base">
              <a:spcBef>
                <a:spcPct val="20000"/>
              </a:spcBef>
              <a:spcAft>
                <a:spcPct val="0"/>
              </a:spcAft>
              <a:buSzPct val="50000"/>
              <a:buFont typeface="Wingdings" pitchFamily="2" charset="2"/>
              <a:buChar char="¡"/>
              <a:defRPr sz="2000">
                <a:solidFill>
                  <a:schemeClr val="tx1"/>
                </a:solidFill>
                <a:latin typeface="+mn-lt"/>
              </a:defRPr>
            </a:lvl6pPr>
            <a:lvl7pPr marL="2971800" indent="-228600" algn="l" rtl="0" fontAlgn="base">
              <a:spcBef>
                <a:spcPct val="20000"/>
              </a:spcBef>
              <a:spcAft>
                <a:spcPct val="0"/>
              </a:spcAft>
              <a:buSzPct val="50000"/>
              <a:buFont typeface="Wingdings" pitchFamily="2" charset="2"/>
              <a:buChar char="¡"/>
              <a:defRPr sz="2000">
                <a:solidFill>
                  <a:schemeClr val="tx1"/>
                </a:solidFill>
                <a:latin typeface="+mn-lt"/>
              </a:defRPr>
            </a:lvl7pPr>
            <a:lvl8pPr marL="3429000" indent="-228600" algn="l" rtl="0" fontAlgn="base">
              <a:spcBef>
                <a:spcPct val="20000"/>
              </a:spcBef>
              <a:spcAft>
                <a:spcPct val="0"/>
              </a:spcAft>
              <a:buSzPct val="50000"/>
              <a:buFont typeface="Wingdings" pitchFamily="2" charset="2"/>
              <a:buChar char="¡"/>
              <a:defRPr sz="2000">
                <a:solidFill>
                  <a:schemeClr val="tx1"/>
                </a:solidFill>
                <a:latin typeface="+mn-lt"/>
              </a:defRPr>
            </a:lvl8pPr>
            <a:lvl9pPr marL="3886200" indent="-228600" algn="l" rtl="0" fontAlgn="base">
              <a:spcBef>
                <a:spcPct val="20000"/>
              </a:spcBef>
              <a:spcAft>
                <a:spcPct val="0"/>
              </a:spcAft>
              <a:buSzPct val="50000"/>
              <a:buFont typeface="Wingdings" pitchFamily="2" charset="2"/>
              <a:buChar char="¡"/>
              <a:defRPr sz="2000">
                <a:solidFill>
                  <a:schemeClr val="tx1"/>
                </a:solidFill>
                <a:latin typeface="+mn-lt"/>
              </a:defRPr>
            </a:lvl9pPr>
          </a:lstStyle>
          <a:p>
            <a:pPr>
              <a:buFont typeface="Wingdings" pitchFamily="2" charset="2"/>
              <a:buAutoNum type="arabicPeriod"/>
            </a:pPr>
            <a:r>
              <a:rPr lang="en-US" sz="1800" b="1" dirty="0" smtClean="0"/>
              <a:t>Evaluate strategies to manage sediment and associated nutrient delivery to the Chesapeake Bay.  </a:t>
            </a:r>
          </a:p>
          <a:p>
            <a:pPr lvl="1">
              <a:buFont typeface="Wingdings" pitchFamily="2" charset="2"/>
              <a:buChar char="Ø"/>
            </a:pPr>
            <a:r>
              <a:rPr lang="en-US" sz="1800" dirty="0" smtClean="0"/>
              <a:t>Strategies will incorporate input from Maryland, New York, and Pennsylvania Total Maximum Daily Load (TMDL) Watershed Implementation Plans.</a:t>
            </a:r>
          </a:p>
          <a:p>
            <a:pPr lvl="1">
              <a:buFont typeface="Wingdings" pitchFamily="2" charset="2"/>
              <a:buChar char="Ø"/>
            </a:pPr>
            <a:r>
              <a:rPr lang="en-US" sz="1800" dirty="0" smtClean="0"/>
              <a:t>Strategies will incorporate evaluations of sediment storage capacity at the three hydroelectric dams on the Lower Susquehanna River.  </a:t>
            </a:r>
          </a:p>
          <a:p>
            <a:pPr lvl="1">
              <a:buFont typeface="Wingdings" pitchFamily="2" charset="2"/>
              <a:buChar char="Ø"/>
            </a:pPr>
            <a:r>
              <a:rPr lang="en-US" sz="1800" dirty="0" smtClean="0"/>
              <a:t>Strategies will evaluate types of sediment delivered and associated effects on the Chesapeake Bay.</a:t>
            </a:r>
          </a:p>
          <a:p>
            <a:pPr lvl="1">
              <a:buNone/>
            </a:pPr>
            <a:endParaRPr lang="en-US" sz="1800" b="1" dirty="0" smtClean="0"/>
          </a:p>
          <a:p>
            <a:pPr>
              <a:buFont typeface="Wingdings" pitchFamily="2" charset="2"/>
              <a:buAutoNum type="arabicPeriod" startAt="2"/>
            </a:pPr>
            <a:r>
              <a:rPr lang="en-US" sz="1800" b="1" dirty="0" smtClean="0"/>
              <a:t>Evaluate strategies to manage sediment and associated nutrients available for transport during high flow storm events to reduce impacts to the Chesapeake Bay.</a:t>
            </a:r>
          </a:p>
          <a:p>
            <a:pPr>
              <a:buNone/>
            </a:pPr>
            <a:endParaRPr lang="en-US" sz="1800" b="1" dirty="0" smtClean="0"/>
          </a:p>
          <a:p>
            <a:pPr>
              <a:buFont typeface="Wingdings" pitchFamily="2" charset="2"/>
              <a:buNone/>
            </a:pPr>
            <a:r>
              <a:rPr lang="en-US" sz="1800" b="1" dirty="0" smtClean="0"/>
              <a:t>3.	Determine the effects to the Chesapeake Bay due to the loss of sediment and nutrient storage behind the hydroelectric dams on the Lower Susquehanna River.</a:t>
            </a:r>
          </a:p>
        </p:txBody>
      </p:sp>
      <p:sp>
        <p:nvSpPr>
          <p:cNvPr id="6" name="Slide Number Placeholder 5"/>
          <p:cNvSpPr>
            <a:spLocks noGrp="1"/>
          </p:cNvSpPr>
          <p:nvPr>
            <p:ph type="sldNum" sz="quarter" idx="10"/>
          </p:nvPr>
        </p:nvSpPr>
        <p:spPr/>
        <p:txBody>
          <a:bodyPr/>
          <a:lstStyle/>
          <a:p>
            <a:fld id="{1797564E-42C3-4D72-BC66-25923A7965D3}" type="slidenum">
              <a:rPr lang="en-US" smtClean="0"/>
              <a:pPr/>
              <a:t>22</a:t>
            </a:fld>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w="19050">
            <a:solidFill>
              <a:srgbClr val="002060"/>
            </a:solidFill>
          </a:ln>
        </p:spPr>
        <p:txBody>
          <a:bodyPr/>
          <a:lstStyle/>
          <a:p>
            <a:r>
              <a:rPr lang="en-US" dirty="0" smtClean="0">
                <a:ln>
                  <a:solidFill>
                    <a:srgbClr val="002060"/>
                  </a:solidFill>
                </a:ln>
              </a:rPr>
              <a:t>Methodology</a:t>
            </a:r>
            <a:endParaRPr lang="en-US" dirty="0">
              <a:ln>
                <a:solidFill>
                  <a:srgbClr val="002060"/>
                </a:solidFill>
              </a:ln>
            </a:endParaRPr>
          </a:p>
        </p:txBody>
      </p:sp>
      <p:sp>
        <p:nvSpPr>
          <p:cNvPr id="3" name="Content Placeholder 2"/>
          <p:cNvSpPr>
            <a:spLocks noGrp="1"/>
          </p:cNvSpPr>
          <p:nvPr>
            <p:ph idx="1"/>
          </p:nvPr>
        </p:nvSpPr>
        <p:spPr/>
        <p:txBody>
          <a:bodyPr/>
          <a:lstStyle/>
          <a:p>
            <a:r>
              <a:rPr lang="en-US" dirty="0" smtClean="0"/>
              <a:t>Reviewed Sediment Task Force Findings</a:t>
            </a:r>
          </a:p>
          <a:p>
            <a:r>
              <a:rPr lang="en-US" dirty="0" smtClean="0"/>
              <a:t>Conducted Database Literature Search</a:t>
            </a:r>
          </a:p>
          <a:p>
            <a:pPr lvl="1"/>
            <a:r>
              <a:rPr lang="en-US" dirty="0" smtClean="0"/>
              <a:t>Findings</a:t>
            </a:r>
          </a:p>
          <a:p>
            <a:pPr lvl="1"/>
            <a:r>
              <a:rPr lang="en-US" dirty="0" smtClean="0"/>
              <a:t>Trends</a:t>
            </a:r>
          </a:p>
          <a:p>
            <a:pPr lvl="1"/>
            <a:r>
              <a:rPr lang="en-US" dirty="0" smtClean="0"/>
              <a:t>Conclusions</a:t>
            </a:r>
          </a:p>
        </p:txBody>
      </p:sp>
      <p:sp>
        <p:nvSpPr>
          <p:cNvPr id="4" name="Slide Number Placeholder 3"/>
          <p:cNvSpPr>
            <a:spLocks noGrp="1"/>
          </p:cNvSpPr>
          <p:nvPr>
            <p:ph type="sldNum" sz="quarter" idx="10"/>
          </p:nvPr>
        </p:nvSpPr>
        <p:spPr/>
        <p:txBody>
          <a:bodyPr/>
          <a:lstStyle/>
          <a:p>
            <a:fld id="{7764BEFB-F127-4416-9B71-F3908A79E862}" type="slidenum">
              <a:rPr lang="en-US" smtClean="0"/>
              <a:pPr/>
              <a:t>3</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ln w="19050">
            <a:solidFill>
              <a:srgbClr val="002060"/>
            </a:solidFill>
          </a:ln>
        </p:spPr>
        <p:txBody>
          <a:bodyPr/>
          <a:lstStyle/>
          <a:p>
            <a:r>
              <a:rPr lang="en-US" dirty="0" smtClean="0">
                <a:ln>
                  <a:solidFill>
                    <a:srgbClr val="002060"/>
                  </a:solidFill>
                </a:ln>
              </a:rPr>
              <a:t>Sediment Task Force</a:t>
            </a:r>
            <a:endParaRPr lang="en-US" dirty="0">
              <a:ln>
                <a:solidFill>
                  <a:srgbClr val="002060"/>
                </a:solidFill>
              </a:ln>
            </a:endParaRPr>
          </a:p>
        </p:txBody>
      </p:sp>
      <p:sp>
        <p:nvSpPr>
          <p:cNvPr id="3" name="Slide Number Placeholder 2"/>
          <p:cNvSpPr>
            <a:spLocks noGrp="1"/>
          </p:cNvSpPr>
          <p:nvPr>
            <p:ph type="sldNum" sz="quarter" idx="10"/>
          </p:nvPr>
        </p:nvSpPr>
        <p:spPr/>
        <p:txBody>
          <a:bodyPr/>
          <a:lstStyle/>
          <a:p>
            <a:fld id="{1797564E-42C3-4D72-BC66-25923A7965D3}" type="slidenum">
              <a:rPr lang="en-US" smtClean="0"/>
              <a:pPr/>
              <a:t>4</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w="19050">
            <a:solidFill>
              <a:srgbClr val="002060"/>
            </a:solidFill>
          </a:ln>
        </p:spPr>
        <p:txBody>
          <a:bodyPr/>
          <a:lstStyle/>
          <a:p>
            <a:r>
              <a:rPr lang="en-US" dirty="0" smtClean="0">
                <a:ln>
                  <a:solidFill>
                    <a:srgbClr val="002060"/>
                  </a:solidFill>
                </a:ln>
              </a:rPr>
              <a:t>Sediment Task Force</a:t>
            </a:r>
            <a:br>
              <a:rPr lang="en-US" dirty="0" smtClean="0">
                <a:ln>
                  <a:solidFill>
                    <a:srgbClr val="002060"/>
                  </a:solidFill>
                </a:ln>
              </a:rPr>
            </a:br>
            <a:r>
              <a:rPr lang="en-US" sz="3600" dirty="0" smtClean="0">
                <a:ln>
                  <a:solidFill>
                    <a:srgbClr val="002060"/>
                  </a:solidFill>
                </a:ln>
                <a:solidFill>
                  <a:schemeClr val="accent2"/>
                </a:solidFill>
              </a:rPr>
              <a:t>Who were they?</a:t>
            </a:r>
            <a:endParaRPr lang="en-US" dirty="0">
              <a:ln>
                <a:solidFill>
                  <a:srgbClr val="002060"/>
                </a:solidFill>
              </a:ln>
              <a:solidFill>
                <a:schemeClr val="accent2"/>
              </a:solidFill>
            </a:endParaRPr>
          </a:p>
        </p:txBody>
      </p:sp>
      <p:sp>
        <p:nvSpPr>
          <p:cNvPr id="3" name="Content Placeholder 2"/>
          <p:cNvSpPr>
            <a:spLocks noGrp="1"/>
          </p:cNvSpPr>
          <p:nvPr>
            <p:ph idx="1"/>
          </p:nvPr>
        </p:nvSpPr>
        <p:spPr>
          <a:xfrm>
            <a:off x="393402" y="1398172"/>
            <a:ext cx="8534400" cy="4697827"/>
          </a:xfrm>
        </p:spPr>
        <p:txBody>
          <a:bodyPr/>
          <a:lstStyle/>
          <a:p>
            <a:r>
              <a:rPr lang="en-US" sz="2800" dirty="0" smtClean="0"/>
              <a:t>Met from 1999 - 2001</a:t>
            </a:r>
          </a:p>
          <a:p>
            <a:r>
              <a:rPr lang="en-US" sz="2800" dirty="0" smtClean="0"/>
              <a:t>Chaired by Susquehanna River Basin Commission</a:t>
            </a:r>
          </a:p>
          <a:p>
            <a:r>
              <a:rPr lang="en-US" sz="2800" dirty="0" smtClean="0"/>
              <a:t>Multi-agency, Multijurisdictional group</a:t>
            </a:r>
          </a:p>
          <a:p>
            <a:r>
              <a:rPr lang="en-US" sz="2800" dirty="0" smtClean="0"/>
              <a:t>Tasks:</a:t>
            </a:r>
          </a:p>
          <a:p>
            <a:pPr lvl="1"/>
            <a:r>
              <a:rPr lang="en-US" sz="2000" i="1" dirty="0" smtClean="0"/>
              <a:t>Review of existing studies- </a:t>
            </a:r>
            <a:r>
              <a:rPr lang="en-US" sz="2000" dirty="0" smtClean="0"/>
              <a:t>Susquehanna sediment transport and storage;</a:t>
            </a:r>
          </a:p>
          <a:p>
            <a:pPr lvl="1"/>
            <a:r>
              <a:rPr lang="en-US" sz="2000" dirty="0" smtClean="0"/>
              <a:t>Make </a:t>
            </a:r>
            <a:r>
              <a:rPr lang="en-US" sz="2000" i="1" dirty="0" smtClean="0"/>
              <a:t>recommendations on management options </a:t>
            </a:r>
            <a:r>
              <a:rPr lang="en-US" sz="2000" dirty="0" smtClean="0"/>
              <a:t>to address the issues;</a:t>
            </a:r>
          </a:p>
          <a:p>
            <a:pPr lvl="1"/>
            <a:r>
              <a:rPr lang="en-US" sz="2000" i="1" dirty="0" smtClean="0"/>
              <a:t>Symposium</a:t>
            </a:r>
            <a:r>
              <a:rPr lang="en-US" sz="2000" dirty="0" smtClean="0"/>
              <a:t> of experts and policy makers; and</a:t>
            </a:r>
          </a:p>
          <a:p>
            <a:pPr lvl="1"/>
            <a:r>
              <a:rPr lang="en-US" sz="2000" dirty="0" smtClean="0"/>
              <a:t>Recommend areas of </a:t>
            </a:r>
            <a:r>
              <a:rPr lang="en-US" sz="2000" i="1" dirty="0" smtClean="0"/>
              <a:t>study, research, or demonstration </a:t>
            </a:r>
          </a:p>
          <a:p>
            <a:pPr lvl="1"/>
            <a:endParaRPr lang="en-US" sz="1600" dirty="0" smtClean="0"/>
          </a:p>
          <a:p>
            <a:endParaRPr lang="en-US" sz="2000" dirty="0"/>
          </a:p>
        </p:txBody>
      </p:sp>
      <p:sp>
        <p:nvSpPr>
          <p:cNvPr id="4" name="Slide Number Placeholder 3"/>
          <p:cNvSpPr>
            <a:spLocks noGrp="1"/>
          </p:cNvSpPr>
          <p:nvPr>
            <p:ph type="sldNum" sz="quarter" idx="10"/>
          </p:nvPr>
        </p:nvSpPr>
        <p:spPr/>
        <p:txBody>
          <a:bodyPr/>
          <a:lstStyle/>
          <a:p>
            <a:fld id="{7764BEFB-F127-4416-9B71-F3908A79E862}" type="slidenum">
              <a:rPr lang="en-US" smtClean="0"/>
              <a:pPr/>
              <a:t>5</a:t>
            </a:fld>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w="19050">
            <a:solidFill>
              <a:srgbClr val="002060"/>
            </a:solidFill>
          </a:ln>
        </p:spPr>
        <p:txBody>
          <a:bodyPr/>
          <a:lstStyle/>
          <a:p>
            <a:r>
              <a:rPr lang="en-US" dirty="0" smtClean="0">
                <a:ln>
                  <a:solidFill>
                    <a:srgbClr val="002060"/>
                  </a:solidFill>
                </a:ln>
              </a:rPr>
              <a:t>Sediment Task Force</a:t>
            </a:r>
            <a:br>
              <a:rPr lang="en-US" dirty="0" smtClean="0">
                <a:ln>
                  <a:solidFill>
                    <a:srgbClr val="002060"/>
                  </a:solidFill>
                </a:ln>
              </a:rPr>
            </a:br>
            <a:r>
              <a:rPr lang="en-US" sz="3600" dirty="0" smtClean="0">
                <a:ln>
                  <a:solidFill>
                    <a:srgbClr val="002060"/>
                  </a:solidFill>
                </a:ln>
                <a:solidFill>
                  <a:schemeClr val="accent2">
                    <a:lumMod val="75000"/>
                  </a:schemeClr>
                </a:solidFill>
              </a:rPr>
              <a:t>Findings (Dec, 2000)</a:t>
            </a:r>
            <a:endParaRPr lang="en-US" dirty="0">
              <a:ln>
                <a:solidFill>
                  <a:srgbClr val="002060"/>
                </a:solidFill>
              </a:ln>
              <a:solidFill>
                <a:schemeClr val="accent2">
                  <a:lumMod val="75000"/>
                </a:schemeClr>
              </a:solidFill>
            </a:endParaRPr>
          </a:p>
        </p:txBody>
      </p:sp>
      <p:sp>
        <p:nvSpPr>
          <p:cNvPr id="3" name="Content Placeholder 2"/>
          <p:cNvSpPr>
            <a:spLocks noGrp="1"/>
          </p:cNvSpPr>
          <p:nvPr>
            <p:ph idx="1"/>
          </p:nvPr>
        </p:nvSpPr>
        <p:spPr>
          <a:xfrm>
            <a:off x="457200" y="1600200"/>
            <a:ext cx="8229600" cy="4724400"/>
          </a:xfrm>
        </p:spPr>
        <p:txBody>
          <a:bodyPr/>
          <a:lstStyle/>
          <a:p>
            <a:pPr marL="914400" lvl="1" indent="-457200">
              <a:buAutoNum type="arabicPeriod"/>
            </a:pPr>
            <a:r>
              <a:rPr lang="en-US" sz="2400" dirty="0" smtClean="0">
                <a:cs typeface="Times New Roman" pitchFamily="18" charset="0"/>
              </a:rPr>
              <a:t>Human influenced  sediment loading is a problem. </a:t>
            </a:r>
          </a:p>
          <a:p>
            <a:pPr marL="914400" lvl="1" indent="-457200">
              <a:buAutoNum type="arabicPeriod"/>
            </a:pPr>
            <a:r>
              <a:rPr lang="en-US" sz="2400" dirty="0" smtClean="0">
                <a:cs typeface="Times New Roman" pitchFamily="18" charset="0"/>
              </a:rPr>
              <a:t>Loads in early 1900’s were 2-3 times larger  (land use, BMP’s, dams).</a:t>
            </a:r>
          </a:p>
          <a:p>
            <a:pPr marL="914400" lvl="1" indent="-457200">
              <a:buAutoNum type="arabicPeriod"/>
            </a:pPr>
            <a:r>
              <a:rPr lang="en-US" sz="2400" dirty="0" smtClean="0">
                <a:cs typeface="Times New Roman" pitchFamily="18" charset="0"/>
              </a:rPr>
              <a:t>Benefits of dams will be lost once at steady state:</a:t>
            </a:r>
          </a:p>
          <a:p>
            <a:pPr marL="1314450" lvl="2" indent="-457200">
              <a:buFont typeface="Arial" pitchFamily="34" charset="0"/>
              <a:buChar char="•"/>
            </a:pPr>
            <a:r>
              <a:rPr lang="en-US" dirty="0" smtClean="0">
                <a:cs typeface="Times New Roman" pitchFamily="18" charset="0"/>
              </a:rPr>
              <a:t>Increased loads </a:t>
            </a:r>
          </a:p>
          <a:p>
            <a:pPr marL="1314450" lvl="2" indent="-457200">
              <a:buFont typeface="Arial" pitchFamily="34" charset="0"/>
              <a:buChar char="•"/>
            </a:pPr>
            <a:r>
              <a:rPr lang="en-US" dirty="0" smtClean="0">
                <a:cs typeface="Times New Roman" pitchFamily="18" charset="0"/>
              </a:rPr>
              <a:t>More scouring</a:t>
            </a:r>
          </a:p>
          <a:p>
            <a:pPr marL="914400" lvl="1" indent="-457200">
              <a:buAutoNum type="arabicPeriod" startAt="4"/>
            </a:pPr>
            <a:r>
              <a:rPr lang="en-US" sz="2400" dirty="0" smtClean="0">
                <a:cs typeface="Times New Roman" pitchFamily="18" charset="0"/>
              </a:rPr>
              <a:t>Steady State ~ 20 years???</a:t>
            </a:r>
          </a:p>
          <a:p>
            <a:pPr marL="914400" lvl="1" indent="-457200">
              <a:buAutoNum type="arabicPeriod" startAt="4"/>
            </a:pPr>
            <a:r>
              <a:rPr lang="en-US" sz="2400" dirty="0" smtClean="0">
                <a:cs typeface="Times New Roman" pitchFamily="18" charset="0"/>
              </a:rPr>
              <a:t>Sediment transport is a natural process that has been aggravated by human activity.  Management focus: reduce human impacts. </a:t>
            </a:r>
          </a:p>
          <a:p>
            <a:pPr marL="914400" lvl="1" indent="-457200">
              <a:buAutoNum type="arabicPeriod" startAt="3"/>
            </a:pPr>
            <a:endParaRPr lang="en-US" sz="2400" dirty="0" smtClean="0">
              <a:cs typeface="Times New Roman" pitchFamily="18" charset="0"/>
            </a:endParaRPr>
          </a:p>
        </p:txBody>
      </p:sp>
      <p:sp>
        <p:nvSpPr>
          <p:cNvPr id="4" name="Slide Number Placeholder 3"/>
          <p:cNvSpPr>
            <a:spLocks noGrp="1"/>
          </p:cNvSpPr>
          <p:nvPr>
            <p:ph type="sldNum" sz="quarter" idx="10"/>
          </p:nvPr>
        </p:nvSpPr>
        <p:spPr/>
        <p:txBody>
          <a:bodyPr/>
          <a:lstStyle/>
          <a:p>
            <a:fld id="{7764BEFB-F127-4416-9B71-F3908A79E862}" type="slidenum">
              <a:rPr lang="en-US" smtClean="0"/>
              <a:pPr/>
              <a:t>6</a:t>
            </a:fld>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w="19050">
            <a:solidFill>
              <a:srgbClr val="002060"/>
            </a:solidFill>
          </a:ln>
        </p:spPr>
        <p:txBody>
          <a:bodyPr/>
          <a:lstStyle/>
          <a:p>
            <a:r>
              <a:rPr lang="en-US" dirty="0" smtClean="0">
                <a:ln>
                  <a:solidFill>
                    <a:srgbClr val="002060"/>
                  </a:solidFill>
                </a:ln>
              </a:rPr>
              <a:t>Sediment Task Force</a:t>
            </a:r>
            <a:br>
              <a:rPr lang="en-US" dirty="0" smtClean="0">
                <a:ln>
                  <a:solidFill>
                    <a:srgbClr val="002060"/>
                  </a:solidFill>
                </a:ln>
              </a:rPr>
            </a:br>
            <a:r>
              <a:rPr lang="en-US" sz="3600" dirty="0" smtClean="0">
                <a:ln>
                  <a:solidFill>
                    <a:srgbClr val="002060"/>
                  </a:solidFill>
                </a:ln>
                <a:solidFill>
                  <a:schemeClr val="accent2">
                    <a:lumMod val="75000"/>
                  </a:schemeClr>
                </a:solidFill>
              </a:rPr>
              <a:t>Findings Cont’d (Dec, 2000)</a:t>
            </a:r>
            <a:endParaRPr lang="en-US" dirty="0">
              <a:ln>
                <a:solidFill>
                  <a:srgbClr val="002060"/>
                </a:solidFill>
              </a:ln>
              <a:solidFill>
                <a:schemeClr val="accent2">
                  <a:lumMod val="75000"/>
                </a:schemeClr>
              </a:solidFill>
            </a:endParaRPr>
          </a:p>
        </p:txBody>
      </p:sp>
      <p:sp>
        <p:nvSpPr>
          <p:cNvPr id="3" name="Content Placeholder 2"/>
          <p:cNvSpPr>
            <a:spLocks noGrp="1"/>
          </p:cNvSpPr>
          <p:nvPr>
            <p:ph idx="1"/>
          </p:nvPr>
        </p:nvSpPr>
        <p:spPr>
          <a:xfrm>
            <a:off x="-381000" y="1752600"/>
            <a:ext cx="9525000" cy="4724400"/>
          </a:xfrm>
        </p:spPr>
        <p:txBody>
          <a:bodyPr/>
          <a:lstStyle/>
          <a:p>
            <a:pPr marL="914400" lvl="1" indent="-457200">
              <a:buAutoNum type="arabicPeriod" startAt="6"/>
            </a:pPr>
            <a:r>
              <a:rPr lang="en-US" sz="2400" dirty="0" smtClean="0"/>
              <a:t>Sediment transport - aggravated by catastrophic storm events.  </a:t>
            </a:r>
          </a:p>
          <a:p>
            <a:pPr marL="914400" lvl="1" indent="-457200">
              <a:buAutoNum type="arabicPeriod" startAt="6"/>
            </a:pPr>
            <a:r>
              <a:rPr lang="en-US" sz="2400" dirty="0" smtClean="0"/>
              <a:t>Reducing loads to local streams, rivers and lakes has value.</a:t>
            </a:r>
          </a:p>
          <a:p>
            <a:pPr marL="914400" lvl="1" indent="-457200">
              <a:buAutoNum type="arabicPeriod" startAt="6"/>
            </a:pPr>
            <a:r>
              <a:rPr lang="en-US" sz="2400" dirty="0" smtClean="0"/>
              <a:t>Decreasing loads over time will restore water quality and habitats</a:t>
            </a:r>
          </a:p>
          <a:p>
            <a:pPr marL="914400" lvl="1" indent="-457200">
              <a:buAutoNum type="arabicPeriod" startAt="6"/>
            </a:pPr>
            <a:r>
              <a:rPr lang="en-US" sz="2400" dirty="0" smtClean="0"/>
              <a:t>Need more knowledge of sediment and effectiveness of management options to support a comprehensive management strategy.</a:t>
            </a:r>
          </a:p>
        </p:txBody>
      </p:sp>
      <p:sp>
        <p:nvSpPr>
          <p:cNvPr id="4" name="Slide Number Placeholder 3"/>
          <p:cNvSpPr>
            <a:spLocks noGrp="1"/>
          </p:cNvSpPr>
          <p:nvPr>
            <p:ph type="sldNum" sz="quarter" idx="10"/>
          </p:nvPr>
        </p:nvSpPr>
        <p:spPr/>
        <p:txBody>
          <a:bodyPr/>
          <a:lstStyle/>
          <a:p>
            <a:fld id="{7764BEFB-F127-4416-9B71-F3908A79E862}" type="slidenum">
              <a:rPr lang="en-US" smtClean="0"/>
              <a:pPr/>
              <a:t>7</a:t>
            </a:fld>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a:ln w="19050">
            <a:solidFill>
              <a:srgbClr val="002060"/>
            </a:solidFill>
          </a:ln>
        </p:spPr>
        <p:txBody>
          <a:bodyPr/>
          <a:lstStyle/>
          <a:p>
            <a:r>
              <a:rPr lang="en-US" dirty="0" smtClean="0">
                <a:ln>
                  <a:solidFill>
                    <a:srgbClr val="002060"/>
                  </a:solidFill>
                </a:ln>
              </a:rPr>
              <a:t>Sediment Task Force</a:t>
            </a:r>
            <a:br>
              <a:rPr lang="en-US" dirty="0" smtClean="0">
                <a:ln>
                  <a:solidFill>
                    <a:srgbClr val="002060"/>
                  </a:solidFill>
                </a:ln>
              </a:rPr>
            </a:br>
            <a:r>
              <a:rPr lang="en-US" sz="3600" dirty="0" smtClean="0">
                <a:ln>
                  <a:solidFill>
                    <a:srgbClr val="002060"/>
                  </a:solidFill>
                </a:ln>
                <a:solidFill>
                  <a:schemeClr val="accent2"/>
                </a:solidFill>
              </a:rPr>
              <a:t>Recommendations</a:t>
            </a:r>
            <a:endParaRPr lang="en-US" dirty="0">
              <a:ln>
                <a:solidFill>
                  <a:srgbClr val="002060"/>
                </a:solidFill>
              </a:ln>
              <a:solidFill>
                <a:schemeClr val="accent2"/>
              </a:solidFill>
            </a:endParaRPr>
          </a:p>
        </p:txBody>
      </p:sp>
      <p:sp>
        <p:nvSpPr>
          <p:cNvPr id="3" name="Content Placeholder 2"/>
          <p:cNvSpPr>
            <a:spLocks noGrp="1"/>
          </p:cNvSpPr>
          <p:nvPr>
            <p:ph idx="1"/>
          </p:nvPr>
        </p:nvSpPr>
        <p:spPr>
          <a:xfrm>
            <a:off x="457200" y="1371600"/>
            <a:ext cx="8686800" cy="4953000"/>
          </a:xfrm>
        </p:spPr>
        <p:txBody>
          <a:bodyPr/>
          <a:lstStyle/>
          <a:p>
            <a:pPr algn="ctr">
              <a:buNone/>
            </a:pPr>
            <a:r>
              <a:rPr lang="en-US" sz="2800" b="1" u="sng" dirty="0" smtClean="0"/>
              <a:t>Upland Management</a:t>
            </a:r>
          </a:p>
          <a:p>
            <a:pPr lvl="1"/>
            <a:r>
              <a:rPr lang="en-US" dirty="0" smtClean="0"/>
              <a:t>Agriculture Uplands</a:t>
            </a:r>
          </a:p>
          <a:p>
            <a:pPr lvl="1"/>
            <a:r>
              <a:rPr lang="en-US" dirty="0" smtClean="0"/>
              <a:t>Urban Uplands</a:t>
            </a:r>
          </a:p>
          <a:p>
            <a:pPr lvl="1"/>
            <a:r>
              <a:rPr lang="en-US" dirty="0" smtClean="0"/>
              <a:t>Transportation Systems</a:t>
            </a:r>
          </a:p>
          <a:p>
            <a:pPr lvl="1"/>
            <a:r>
              <a:rPr lang="en-US" dirty="0" smtClean="0"/>
              <a:t>Forestry </a:t>
            </a:r>
          </a:p>
          <a:p>
            <a:pPr lvl="1"/>
            <a:r>
              <a:rPr lang="en-US" dirty="0" smtClean="0"/>
              <a:t>Mining Uplands </a:t>
            </a:r>
          </a:p>
          <a:p>
            <a:pPr lvl="2"/>
            <a:r>
              <a:rPr lang="en-US" sz="2800" dirty="0" smtClean="0"/>
              <a:t>Reclaim/reforest abandoned mine land</a:t>
            </a:r>
          </a:p>
          <a:p>
            <a:pPr lvl="1"/>
            <a:endParaRPr lang="en-US" dirty="0" smtClean="0"/>
          </a:p>
        </p:txBody>
      </p:sp>
      <p:sp>
        <p:nvSpPr>
          <p:cNvPr id="4" name="Slide Number Placeholder 3"/>
          <p:cNvSpPr>
            <a:spLocks noGrp="1"/>
          </p:cNvSpPr>
          <p:nvPr>
            <p:ph type="sldNum" sz="quarter" idx="10"/>
          </p:nvPr>
        </p:nvSpPr>
        <p:spPr/>
        <p:txBody>
          <a:bodyPr/>
          <a:lstStyle/>
          <a:p>
            <a:fld id="{7764BEFB-F127-4416-9B71-F3908A79E862}" type="slidenum">
              <a:rPr lang="en-US" smtClean="0"/>
              <a:pPr/>
              <a:t>8</a:t>
            </a:fld>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a:ln w="19050">
            <a:solidFill>
              <a:srgbClr val="002060"/>
            </a:solidFill>
          </a:ln>
        </p:spPr>
        <p:txBody>
          <a:bodyPr/>
          <a:lstStyle/>
          <a:p>
            <a:r>
              <a:rPr lang="en-US" dirty="0" smtClean="0">
                <a:ln>
                  <a:solidFill>
                    <a:srgbClr val="002060"/>
                  </a:solidFill>
                </a:ln>
              </a:rPr>
              <a:t/>
            </a:r>
            <a:br>
              <a:rPr lang="en-US" dirty="0" smtClean="0">
                <a:ln>
                  <a:solidFill>
                    <a:srgbClr val="002060"/>
                  </a:solidFill>
                </a:ln>
              </a:rPr>
            </a:br>
            <a:r>
              <a:rPr lang="en-US" dirty="0" smtClean="0">
                <a:ln>
                  <a:solidFill>
                    <a:srgbClr val="002060"/>
                  </a:solidFill>
                </a:ln>
              </a:rPr>
              <a:t>Sediment Task Force</a:t>
            </a:r>
            <a:br>
              <a:rPr lang="en-US" dirty="0" smtClean="0">
                <a:ln>
                  <a:solidFill>
                    <a:srgbClr val="002060"/>
                  </a:solidFill>
                </a:ln>
              </a:rPr>
            </a:br>
            <a:r>
              <a:rPr lang="en-US" sz="3600" dirty="0" smtClean="0">
                <a:ln>
                  <a:solidFill>
                    <a:srgbClr val="002060"/>
                  </a:solidFill>
                </a:ln>
                <a:solidFill>
                  <a:schemeClr val="accent2"/>
                </a:solidFill>
              </a:rPr>
              <a:t>Recommendations</a:t>
            </a:r>
            <a:r>
              <a:rPr lang="en-US" dirty="0" smtClean="0">
                <a:ln>
                  <a:solidFill>
                    <a:srgbClr val="002060"/>
                  </a:solidFill>
                </a:ln>
                <a:solidFill>
                  <a:schemeClr val="accent2"/>
                </a:solidFill>
              </a:rPr>
              <a:t/>
            </a:r>
            <a:br>
              <a:rPr lang="en-US" dirty="0" smtClean="0">
                <a:ln>
                  <a:solidFill>
                    <a:srgbClr val="002060"/>
                  </a:solidFill>
                </a:ln>
                <a:solidFill>
                  <a:schemeClr val="accent2"/>
                </a:solidFill>
              </a:rPr>
            </a:br>
            <a:endParaRPr lang="en-US" dirty="0">
              <a:ln>
                <a:solidFill>
                  <a:srgbClr val="002060"/>
                </a:solidFill>
              </a:ln>
              <a:solidFill>
                <a:schemeClr val="accent2"/>
              </a:solidFill>
            </a:endParaRPr>
          </a:p>
        </p:txBody>
      </p:sp>
      <p:sp>
        <p:nvSpPr>
          <p:cNvPr id="3" name="Content Placeholder 2"/>
          <p:cNvSpPr>
            <a:spLocks noGrp="1"/>
          </p:cNvSpPr>
          <p:nvPr>
            <p:ph idx="1"/>
          </p:nvPr>
        </p:nvSpPr>
        <p:spPr>
          <a:xfrm>
            <a:off x="0" y="1295400"/>
            <a:ext cx="9144000" cy="4800600"/>
          </a:xfrm>
        </p:spPr>
        <p:txBody>
          <a:bodyPr/>
          <a:lstStyle/>
          <a:p>
            <a:pPr algn="ctr">
              <a:buNone/>
            </a:pPr>
            <a:r>
              <a:rPr lang="en-US" sz="2800" b="1" u="sng" dirty="0" smtClean="0"/>
              <a:t>Riverine Management </a:t>
            </a:r>
          </a:p>
          <a:p>
            <a:pPr lvl="1"/>
            <a:endParaRPr lang="en-US" dirty="0" smtClean="0"/>
          </a:p>
          <a:p>
            <a:pPr lvl="1"/>
            <a:r>
              <a:rPr lang="en-US" sz="2400" dirty="0" smtClean="0"/>
              <a:t>Stream Restoration &amp; Stabilization</a:t>
            </a:r>
          </a:p>
          <a:p>
            <a:pPr lvl="1"/>
            <a:r>
              <a:rPr lang="en-US" sz="2400" dirty="0" smtClean="0"/>
              <a:t>Sediment Trapping Structures (Impoundments/dams)</a:t>
            </a:r>
          </a:p>
          <a:p>
            <a:pPr lvl="1"/>
            <a:r>
              <a:rPr lang="en-US" sz="2400" dirty="0" smtClean="0"/>
              <a:t>Sediment Transport Assessments (Monitoring and Modeling)</a:t>
            </a:r>
          </a:p>
          <a:p>
            <a:pPr lvl="1"/>
            <a:r>
              <a:rPr lang="en-US" sz="2400" dirty="0" smtClean="0"/>
              <a:t>Stream Bank/Channel Stability Assessments (Monitoring and Modeling)</a:t>
            </a:r>
          </a:p>
          <a:p>
            <a:pPr lvl="1"/>
            <a:r>
              <a:rPr lang="en-US" sz="2400" dirty="0" smtClean="0"/>
              <a:t>Riparian Buffers</a:t>
            </a:r>
          </a:p>
          <a:p>
            <a:pPr lvl="1"/>
            <a:r>
              <a:rPr lang="en-US" sz="2400" dirty="0" smtClean="0"/>
              <a:t>Natural &amp; Reconstructed Wetlands</a:t>
            </a:r>
          </a:p>
          <a:p>
            <a:pPr lvl="2"/>
            <a:endParaRPr lang="en-US" sz="1400" dirty="0" smtClean="0"/>
          </a:p>
          <a:p>
            <a:pPr lvl="1"/>
            <a:endParaRPr lang="en-US" dirty="0" smtClean="0"/>
          </a:p>
          <a:p>
            <a:pPr lvl="1"/>
            <a:endParaRPr lang="en-US" dirty="0" smtClean="0"/>
          </a:p>
        </p:txBody>
      </p:sp>
      <p:sp>
        <p:nvSpPr>
          <p:cNvPr id="4" name="Slide Number Placeholder 3"/>
          <p:cNvSpPr>
            <a:spLocks noGrp="1"/>
          </p:cNvSpPr>
          <p:nvPr>
            <p:ph type="sldNum" sz="quarter" idx="10"/>
          </p:nvPr>
        </p:nvSpPr>
        <p:spPr/>
        <p:txBody>
          <a:bodyPr/>
          <a:lstStyle/>
          <a:p>
            <a:fld id="{7764BEFB-F127-4416-9B71-F3908A79E862}" type="slidenum">
              <a:rPr lang="en-US" smtClean="0"/>
              <a:pPr/>
              <a:t>9</a:t>
            </a:fld>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1A070E67597214F90BDE1F3D76F58B1" ma:contentTypeVersion="2" ma:contentTypeDescription="Create a new document." ma:contentTypeScope="" ma:versionID="c041d0dd9e0489342e2c52356caf5867">
  <xsd:schema xmlns:xsd="http://www.w3.org/2001/XMLSchema" xmlns:xs="http://www.w3.org/2001/XMLSchema" xmlns:p="http://schemas.microsoft.com/office/2006/metadata/properties" xmlns:ns1="http://schemas.microsoft.com/sharepoint/v3" targetNamespace="http://schemas.microsoft.com/office/2006/metadata/properties" ma:root="true" ma:fieldsID="ff328a1cd662c37536c074f55b1464a7"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1976260C-2C46-456A-AEE8-D2493C6F39E0}"/>
</file>

<file path=customXml/itemProps2.xml><?xml version="1.0" encoding="utf-8"?>
<ds:datastoreItem xmlns:ds="http://schemas.openxmlformats.org/officeDocument/2006/customXml" ds:itemID="{E6402318-6F77-41F2-8B96-D1EBE8BBB88B}"/>
</file>

<file path=customXml/itemProps3.xml><?xml version="1.0" encoding="utf-8"?>
<ds:datastoreItem xmlns:ds="http://schemas.openxmlformats.org/officeDocument/2006/customXml" ds:itemID="{6538BF8A-D5B3-43CC-AC58-405FCDCDA74A}"/>
</file>

<file path=docProps/app.xml><?xml version="1.0" encoding="utf-8"?>
<Properties xmlns="http://schemas.openxmlformats.org/officeDocument/2006/extended-properties" xmlns:vt="http://schemas.openxmlformats.org/officeDocument/2006/docPropsVTypes">
  <TotalTime>5216</TotalTime>
  <Words>2243</Words>
  <Application>Microsoft Office PowerPoint</Application>
  <PresentationFormat>On-screen Show (4:3)</PresentationFormat>
  <Paragraphs>273</Paragraphs>
  <Slides>22</Slides>
  <Notes>22</Notes>
  <HiddenSlides>0</HiddenSlides>
  <MMClips>0</MMClips>
  <ScaleCrop>false</ScaleCrop>
  <HeadingPairs>
    <vt:vector size="4" baseType="variant">
      <vt:variant>
        <vt:lpstr>Theme</vt:lpstr>
      </vt:variant>
      <vt:variant>
        <vt:i4>2</vt:i4>
      </vt:variant>
      <vt:variant>
        <vt:lpstr>Slide Titles</vt:lpstr>
      </vt:variant>
      <vt:variant>
        <vt:i4>22</vt:i4>
      </vt:variant>
    </vt:vector>
  </HeadingPairs>
  <TitlesOfParts>
    <vt:vector size="24" baseType="lpstr">
      <vt:lpstr>Default Design</vt:lpstr>
      <vt:lpstr>Custom Design</vt:lpstr>
      <vt:lpstr>Lower Susquehanna River Watershed Assessment  </vt:lpstr>
      <vt:lpstr>Literature Search Purpose </vt:lpstr>
      <vt:lpstr>Methodology</vt:lpstr>
      <vt:lpstr>Sediment Task Force</vt:lpstr>
      <vt:lpstr>Sediment Task Force Who were they?</vt:lpstr>
      <vt:lpstr>Sediment Task Force Findings (Dec, 2000)</vt:lpstr>
      <vt:lpstr>Sediment Task Force Findings Cont’d (Dec, 2000)</vt:lpstr>
      <vt:lpstr>Sediment Task Force Recommendations</vt:lpstr>
      <vt:lpstr> Sediment Task Force Recommendations </vt:lpstr>
      <vt:lpstr>Sediment Task Force Recommendations </vt:lpstr>
      <vt:lpstr>Database Literature Search</vt:lpstr>
      <vt:lpstr>Research Databases Used</vt:lpstr>
      <vt:lpstr>Literature Search Findings</vt:lpstr>
      <vt:lpstr>Lit Search  Themes, Findings, Conclusions</vt:lpstr>
      <vt:lpstr>Lit Search  Themes, Findings, Conclusions</vt:lpstr>
      <vt:lpstr>Slide 16</vt:lpstr>
      <vt:lpstr>Slide 17</vt:lpstr>
      <vt:lpstr>Slide 18</vt:lpstr>
      <vt:lpstr>Lit Search  Themes, Findings, Conclusions</vt:lpstr>
      <vt:lpstr>Lit Search  Themes, Findings, Conclusions</vt:lpstr>
      <vt:lpstr>Lit Search  Themes, Findings, Conclusions</vt:lpstr>
      <vt:lpstr>LSRWA Goals and Objectives</vt:lpstr>
    </vt:vector>
  </TitlesOfParts>
  <Company>US Army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b6imemb6</dc:creator>
  <cp:lastModifiedBy>E1PLXAMC</cp:lastModifiedBy>
  <cp:revision>510</cp:revision>
  <dcterms:created xsi:type="dcterms:W3CDTF">2009-05-21T17:19:18Z</dcterms:created>
  <dcterms:modified xsi:type="dcterms:W3CDTF">2012-09-21T16:22:02Z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0x01010051A070E67597214F90BDE1F3D76F58B1</vt:lpwstr>
  </property>
</Properties>
</file>