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2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11" r:id="rId12"/>
    <p:sldId id="283" r:id="rId13"/>
    <p:sldId id="284" r:id="rId14"/>
    <p:sldId id="285" r:id="rId15"/>
    <p:sldId id="282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308" r:id="rId28"/>
    <p:sldId id="309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4" r:id="rId41"/>
    <p:sldId id="323" r:id="rId42"/>
    <p:sldId id="325" r:id="rId43"/>
    <p:sldId id="326" r:id="rId44"/>
    <p:sldId id="327" r:id="rId45"/>
    <p:sldId id="297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DCF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21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customXml" Target="../customXml/item3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customXml" Target="../customXml/item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21E28-B893-46C5-AA10-B72B6FF43C51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4BE41-CA74-4035-917D-6E5EBAA94F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C7602-1D38-45CE-99DA-A8AF6B97E486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1FA88-5093-4A71-948E-67BEE99F1A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0D376-CF8B-4D47-91AD-BDA5B1D12693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BF607-370E-40A8-B5A1-D2E4A15152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4E7D8-225D-4480-A022-EDF04F20E3B5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12FE0-2CFC-4331-9A90-2E9846DBA6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3163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2069A-46AB-4711-946A-C961B32577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7505D-9069-4A12-BD79-C755255207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446C7-5008-43A1-9698-54A711AEDA0B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B4262-7841-44DE-AA72-80448C43B9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F09A1-77E6-427B-B378-A408BFE216A8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43394-07B4-4AE8-8ED3-D490129812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03A13-2CBC-4D8F-80CB-1A021DCE6E46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ABD3F-BBD2-4F56-BE92-B09F6667FC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6A85E-58F7-4DD4-AAAE-4C887AC2529C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0936F-525D-4F86-AE89-545C3B9E19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81A0E-9B91-48F8-9E3C-8044AB5AFB7D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79B52-EC5F-4548-8CBA-94CD54721C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A18E3C5-1091-4110-B31F-FD4BA9CD9A86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1702B41-C2FA-4CC7-8841-F859DD983A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39611-78E1-4441-9BFF-1375E1A0910F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B058C-4338-4114-AE3B-280B587D76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E2D8F-C0AD-49E7-8A49-F3341CCA6FB4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EB79C-0D6D-4BD4-882A-B7BFE1AFB1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5D6C7-703F-4A8F-8D64-B4172A986D91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7F165-2FD1-4E39-9C22-2CD9206208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A2574-4029-4648-8861-D256BC82265E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C49A6-08FB-4071-9224-F160E7E7D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BA827-17B3-4CC8-9B41-CA2B51A99423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933B5-6310-498C-AC9D-CFC43E8512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9C3F8-DB82-421B-8B78-8B4785CB0124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1F474-FC4B-4AEE-B434-4EEC7E4091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865A4-2F9B-4688-9E47-DE5AB06941DD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C260B-43A4-4891-A4DA-08FBF519BC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4EBE2-C808-4B4E-BD87-15CC59FBC5A3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47381-C95D-4327-9D5B-A54286F84E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0779F-3A0D-44FA-B57B-CE11693F3598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24524-CC6E-4817-9BDE-170831DCA4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81C05-5FBD-4D1A-96E1-BC74DFA852C4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B8E13-9F5C-4461-BD02-95338CBD78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877D8-B77B-4FBA-BE4E-65EBAA4B0B60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30EEA-5B7E-4E8B-A893-3508D1ACF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DA392-501A-4C36-A292-D2D223DA5DC3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69E8F-9E1F-45E5-B9CE-82AB2BA443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04E08-3268-4031-A4E4-10FAA6930C85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5144F-21FB-4344-B431-8AD99016E5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ABB3E2-7A20-4508-BF2D-A53E866F3F72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29C4BE-99CA-4269-87DD-B4D910373C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6" r:id="rId2"/>
    <p:sldLayoutId id="2147483673" r:id="rId3"/>
    <p:sldLayoutId id="2147483672" r:id="rId4"/>
    <p:sldLayoutId id="2147483671" r:id="rId5"/>
    <p:sldLayoutId id="2147483670" r:id="rId6"/>
    <p:sldLayoutId id="2147483669" r:id="rId7"/>
    <p:sldLayoutId id="2147483668" r:id="rId8"/>
    <p:sldLayoutId id="2147483667" r:id="rId9"/>
    <p:sldLayoutId id="2147483666" r:id="rId10"/>
    <p:sldLayoutId id="2147483665" r:id="rId11"/>
    <p:sldLayoutId id="2147483664" r:id="rId12"/>
    <p:sldLayoutId id="2147483687" r:id="rId13"/>
    <p:sldLayoutId id="214748368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F3F560-270E-47B6-BF5A-FA359443CDBD}" type="datetimeFigureOut">
              <a:rPr lang="en-US"/>
              <a:pPr>
                <a:defRPr/>
              </a:pPr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7A5885-9AF2-416F-8EB8-CD9A028202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3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oldgrowthforest.net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hebalanceyouneed.com/wp-content/uploads/2011/05/Heavy-Metals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Water</a:t>
            </a:r>
          </a:p>
        </p:txBody>
      </p:sp>
      <p:pic>
        <p:nvPicPr>
          <p:cNvPr id="28674" name="Picture 4" descr="A:\EXPO99-7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143000"/>
            <a:ext cx="8470900" cy="4906963"/>
          </a:xfrm>
        </p:spPr>
      </p:pic>
    </p:spTree>
  </p:cSld>
  <p:clrMapOvr>
    <a:masterClrMapping/>
  </p:clrMapOvr>
  <p:transition advTm="1348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SWM at Home</a:t>
            </a:r>
          </a:p>
        </p:txBody>
      </p:sp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533400" y="1122363"/>
            <a:ext cx="4953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Do</a:t>
            </a:r>
            <a:endParaRPr lang="en-US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Point downspouts towards lawn or gardens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Use gravel or porous pavers for patios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Build walking paths along natural contours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Plant ground covers or spread mulch where grass won’t grow</a:t>
            </a:r>
          </a:p>
          <a:p>
            <a:pPr>
              <a:buFont typeface="Arial" charset="0"/>
              <a:buChar char="•"/>
            </a:pPr>
            <a:endParaRPr lang="en-US"/>
          </a:p>
        </p:txBody>
      </p:sp>
      <p:sp>
        <p:nvSpPr>
          <p:cNvPr id="37891" name="TextBox 3"/>
          <p:cNvSpPr txBox="1">
            <a:spLocks noChangeArrowheads="1"/>
          </p:cNvSpPr>
          <p:nvPr/>
        </p:nvSpPr>
        <p:spPr bwMode="auto">
          <a:xfrm>
            <a:off x="533400" y="3619500"/>
            <a:ext cx="48768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Don’t</a:t>
            </a:r>
            <a:endParaRPr lang="en-US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Point downspouts towards driveway or sidewalks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Use poured concrete for patios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Build walking paths perpendicular to natural contours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Allow bare earth to remain uncovered</a:t>
            </a:r>
          </a:p>
          <a:p>
            <a:pPr>
              <a:buFont typeface="Arial" charset="0"/>
              <a:buChar char="•"/>
            </a:pPr>
            <a:endParaRPr lang="en-US"/>
          </a:p>
        </p:txBody>
      </p:sp>
      <p:pic>
        <p:nvPicPr>
          <p:cNvPr id="37892" name="Picture 2" descr="http://www.vtwaterquality.org/stormwater/images/sw_disconne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066800"/>
            <a:ext cx="33528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4" descr="http://yourhoustonhomeinspector.com/wp-content/uploads/2009/04/gutteronpat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581400"/>
            <a:ext cx="238125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48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title_p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1143000"/>
          </a:xfrm>
        </p:spPr>
        <p:txBody>
          <a:bodyPr lIns="92075" tIns="46038" rIns="92075" bIns="46038"/>
          <a:lstStyle/>
          <a:p>
            <a:r>
              <a:rPr lang="en-US" smtClean="0">
                <a:solidFill>
                  <a:srgbClr val="FFFF00"/>
                </a:solidFill>
              </a:rPr>
              <a:t>Chesapeake Bay Critical Area      Program</a:t>
            </a:r>
            <a:endParaRPr 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0" y="4876800"/>
            <a:ext cx="6400800" cy="1752600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en-US" b="1" i="1" dirty="0" smtClean="0">
                <a:solidFill>
                  <a:schemeClr val="bg1"/>
                </a:solidFill>
              </a:rPr>
              <a:t>Working to Save </a:t>
            </a:r>
            <a:r>
              <a:rPr lang="en-US" b="1" i="1" dirty="0" smtClean="0">
                <a:solidFill>
                  <a:schemeClr val="bg1"/>
                </a:solidFill>
                <a:latin typeface="+mj-lt"/>
              </a:rPr>
              <a:t>the</a:t>
            </a:r>
            <a:r>
              <a:rPr lang="en-US" b="1" i="1" dirty="0" smtClean="0">
                <a:solidFill>
                  <a:schemeClr val="bg1"/>
                </a:solidFill>
              </a:rPr>
              <a:t> Bay</a:t>
            </a:r>
            <a:endParaRPr lang="en-US" b="1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Harford County, Maryland</a:t>
            </a:r>
            <a:endParaRPr lang="en-US" b="1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011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why_pi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 lIns="92075" tIns="46038" rIns="92075" bIns="46038"/>
          <a:lstStyle/>
          <a:p>
            <a:r>
              <a:rPr lang="en-US" smtClean="0">
                <a:solidFill>
                  <a:schemeClr val="tx2"/>
                </a:solidFill>
              </a:rPr>
              <a:t>Why is there a Chesapeake Bay Critical Area Program ?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3962400"/>
            <a:ext cx="7772400" cy="3200400"/>
          </a:xfrm>
        </p:spPr>
        <p:txBody>
          <a:bodyPr lIns="92075" tIns="46038" rIns="92075" bIns="46038"/>
          <a:lstStyle/>
          <a:p>
            <a:pPr>
              <a:buClr>
                <a:schemeClr val="tx1"/>
              </a:buClr>
            </a:pPr>
            <a:r>
              <a:rPr lang="en-US" sz="2400" smtClean="0">
                <a:solidFill>
                  <a:schemeClr val="bg1"/>
                </a:solidFill>
              </a:rPr>
              <a:t>To help protect and conserve wildlife habitat and improve the water quality of the Chesapeake Bay watershed.</a:t>
            </a:r>
          </a:p>
          <a:p>
            <a:endParaRPr lang="en-US" sz="240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400" smtClean="0">
                <a:solidFill>
                  <a:schemeClr val="bg1"/>
                </a:solidFill>
              </a:rPr>
              <a:t>To ensure that construction and other land use activities near tidal waters are done in a way that minimizes impacts to the Bay.</a:t>
            </a:r>
          </a:p>
          <a:p>
            <a:endParaRPr lang="en-US" sz="2400" smtClean="0"/>
          </a:p>
        </p:txBody>
      </p:sp>
    </p:spTree>
  </p:cSld>
  <p:clrMapOvr>
    <a:masterClrMapping/>
  </p:clrMapOvr>
  <p:transition advTm="1136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What is the Chesapeake Bay   Critical Area Program?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8458200" cy="4114800"/>
          </a:xfrm>
        </p:spPr>
        <p:txBody>
          <a:bodyPr/>
          <a:lstStyle/>
          <a:p>
            <a:pPr>
              <a:buClr>
                <a:schemeClr val="tx1"/>
              </a:buClr>
            </a:pPr>
            <a:endParaRPr lang="en-US" sz="28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800" smtClean="0">
                <a:solidFill>
                  <a:schemeClr val="tx2"/>
                </a:solidFill>
              </a:rPr>
              <a:t>A local program required by State law. (Just updated in February 2011).</a:t>
            </a:r>
          </a:p>
          <a:p>
            <a:pPr>
              <a:buClr>
                <a:schemeClr val="tx1"/>
              </a:buClr>
              <a:buFont typeface="Arial" charset="0"/>
              <a:buNone/>
            </a:pPr>
            <a:r>
              <a:rPr lang="en-US" sz="2000" smtClean="0">
                <a:solidFill>
                  <a:schemeClr val="tx2"/>
                </a:solidFill>
              </a:rPr>
              <a:t>	http://www.harfordcountymd.gov/PlanningZoning/Download/1168.pdf</a:t>
            </a:r>
          </a:p>
          <a:p>
            <a:pPr>
              <a:buClr>
                <a:schemeClr val="tx1"/>
              </a:buClr>
            </a:pPr>
            <a:endParaRPr lang="en-US" sz="28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800" smtClean="0">
                <a:solidFill>
                  <a:schemeClr val="tx2"/>
                </a:solidFill>
              </a:rPr>
              <a:t>Applies to all land within 1,000 feet of tidal waters and tidal wetlands along the Bay.</a:t>
            </a:r>
          </a:p>
        </p:txBody>
      </p:sp>
    </p:spTree>
  </p:cSld>
  <p:clrMapOvr>
    <a:masterClrMapping/>
  </p:clrMapOvr>
  <p:transition advTm="96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Area?</a:t>
            </a:r>
          </a:p>
        </p:txBody>
      </p:sp>
      <p:sp>
        <p:nvSpPr>
          <p:cNvPr id="41986" name="Content Placeholder 4"/>
          <p:cNvSpPr>
            <a:spLocks noGrp="1"/>
          </p:cNvSpPr>
          <p:nvPr>
            <p:ph idx="4294967295"/>
          </p:nvPr>
        </p:nvSpPr>
        <p:spPr>
          <a:xfrm>
            <a:off x="2057400" y="2362200"/>
            <a:ext cx="4343400" cy="3763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>
              <a:solidFill>
                <a:schemeClr val="tx2"/>
              </a:solidFill>
            </a:endParaRPr>
          </a:p>
        </p:txBody>
      </p:sp>
      <p:pic>
        <p:nvPicPr>
          <p:cNvPr id="41987" name="Picture 2" descr="C:\Documents and Settings\bclightner\Desktop\ca_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76200"/>
            <a:ext cx="6705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4800" y="381000"/>
            <a:ext cx="4572000" cy="107791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j-lt"/>
                <a:cs typeface="+mn-cs"/>
              </a:rPr>
              <a:t>Where is the Critical Area </a:t>
            </a:r>
            <a:br>
              <a:rPr lang="en-US" sz="3200" dirty="0">
                <a:solidFill>
                  <a:schemeClr val="tx2"/>
                </a:solidFill>
                <a:latin typeface="+mj-lt"/>
                <a:cs typeface="+mn-cs"/>
              </a:rPr>
            </a:br>
            <a:r>
              <a:rPr lang="en-US" sz="3200" dirty="0">
                <a:solidFill>
                  <a:schemeClr val="tx2"/>
                </a:solidFill>
                <a:latin typeface="+mj-lt"/>
                <a:cs typeface="+mn-cs"/>
              </a:rPr>
              <a:t>in Harford County?</a:t>
            </a:r>
            <a:endParaRPr lang="en-US" sz="3200" dirty="0">
              <a:solidFill>
                <a:schemeClr val="tx2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ClipArt Placeholder 5" descr="Bush_River_Community_map.jpg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36825" y="1752600"/>
            <a:ext cx="6607175" cy="5105400"/>
          </a:xfrm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839200" cy="990600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What do the different colors mean?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8991600" cy="53340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smtClean="0">
                <a:solidFill>
                  <a:schemeClr val="tx2"/>
                </a:solidFill>
              </a:rPr>
              <a:t>The Critical Area is divided into three land use management areas based on the existing land use as of December 1</a:t>
            </a:r>
            <a:r>
              <a:rPr lang="en-US" sz="2400" baseline="30000" smtClean="0">
                <a:solidFill>
                  <a:schemeClr val="tx2"/>
                </a:solidFill>
              </a:rPr>
              <a:t>st</a:t>
            </a:r>
            <a:r>
              <a:rPr lang="en-US" sz="2400" smtClean="0">
                <a:solidFill>
                  <a:schemeClr val="tx2"/>
                </a:solidFill>
              </a:rPr>
              <a:t>, 1985:</a:t>
            </a:r>
          </a:p>
          <a:p>
            <a:pPr>
              <a:buClr>
                <a:schemeClr val="tx1"/>
              </a:buClr>
            </a:pPr>
            <a:endParaRPr lang="en-US" sz="24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400" smtClean="0">
                <a:solidFill>
                  <a:schemeClr val="tx2"/>
                </a:solidFill>
              </a:rPr>
              <a:t>Red – IDA</a:t>
            </a:r>
          </a:p>
          <a:p>
            <a:pPr>
              <a:buClr>
                <a:schemeClr val="tx1"/>
              </a:buClr>
              <a:buFont typeface="Arial" charset="0"/>
              <a:buNone/>
            </a:pPr>
            <a:endParaRPr lang="en-US" sz="24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400" smtClean="0">
                <a:solidFill>
                  <a:schemeClr val="tx2"/>
                </a:solidFill>
              </a:rPr>
              <a:t>Yellow – LDA</a:t>
            </a:r>
          </a:p>
          <a:p>
            <a:pPr>
              <a:buClr>
                <a:schemeClr val="tx1"/>
              </a:buClr>
              <a:buFont typeface="Arial" charset="0"/>
              <a:buNone/>
            </a:pPr>
            <a:endParaRPr lang="en-US" sz="24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400" smtClean="0">
                <a:solidFill>
                  <a:schemeClr val="tx2"/>
                </a:solidFill>
              </a:rPr>
              <a:t>Green - RCA</a:t>
            </a:r>
          </a:p>
        </p:txBody>
      </p:sp>
    </p:spTree>
  </p:cSld>
  <p:clrMapOvr>
    <a:masterClrMapping/>
  </p:clrMapOvr>
  <p:transition advTm="16464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9144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What is an Intensely Developed Area (IDA)?</a:t>
            </a:r>
            <a:endParaRPr lang="en-US" smtClean="0">
              <a:solidFill>
                <a:schemeClr val="tx2"/>
              </a:solidFill>
            </a:endParaRP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447800"/>
            <a:ext cx="3962400" cy="40386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smtClean="0">
                <a:solidFill>
                  <a:schemeClr val="tx2"/>
                </a:solidFill>
              </a:rPr>
              <a:t>An area that was largely developed prior to December 1, 1985.</a:t>
            </a:r>
          </a:p>
          <a:p>
            <a:pPr>
              <a:buClr>
                <a:schemeClr val="tx1"/>
              </a:buClr>
            </a:pPr>
            <a:endParaRPr lang="en-US" sz="24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400" smtClean="0">
                <a:solidFill>
                  <a:schemeClr val="tx2"/>
                </a:solidFill>
              </a:rPr>
              <a:t>An area served by public water and sewer.</a:t>
            </a:r>
          </a:p>
          <a:p>
            <a:pPr>
              <a:buClr>
                <a:schemeClr val="tx1"/>
              </a:buClr>
            </a:pPr>
            <a:endParaRPr lang="en-US" sz="24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400" smtClean="0">
                <a:solidFill>
                  <a:schemeClr val="tx2"/>
                </a:solidFill>
              </a:rPr>
              <a:t>An area where little natural habitat exists.</a:t>
            </a:r>
          </a:p>
        </p:txBody>
      </p:sp>
      <p:pic>
        <p:nvPicPr>
          <p:cNvPr id="44035" name="Picture 4" descr="A:\Harford 12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00600" y="1066800"/>
            <a:ext cx="4038600" cy="2643188"/>
          </a:xfrm>
        </p:spPr>
      </p:pic>
      <p:pic>
        <p:nvPicPr>
          <p:cNvPr id="44036" name="Picture 5" descr="A:\Harford 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886200"/>
            <a:ext cx="40386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9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What can I do in the IDA?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3810000" cy="41148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800" smtClean="0">
                <a:solidFill>
                  <a:schemeClr val="tx2"/>
                </a:solidFill>
              </a:rPr>
              <a:t>Additional development is ok.</a:t>
            </a:r>
          </a:p>
          <a:p>
            <a:pPr>
              <a:buClr>
                <a:schemeClr val="tx1"/>
              </a:buClr>
            </a:pPr>
            <a:endParaRPr lang="en-US" sz="28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800" smtClean="0">
                <a:solidFill>
                  <a:schemeClr val="tx2"/>
                </a:solidFill>
              </a:rPr>
              <a:t>Water quality must be improved with a 10% nutrient reduction</a:t>
            </a:r>
          </a:p>
          <a:p>
            <a:pPr>
              <a:buClr>
                <a:schemeClr val="tx1"/>
              </a:buClr>
            </a:pPr>
            <a:endParaRPr lang="en-US" sz="28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800" smtClean="0">
                <a:solidFill>
                  <a:schemeClr val="tx2"/>
                </a:solidFill>
              </a:rPr>
              <a:t>Habitat areas must be protected.</a:t>
            </a:r>
          </a:p>
        </p:txBody>
      </p:sp>
      <p:pic>
        <p:nvPicPr>
          <p:cNvPr id="45059" name="Picture 4" descr="A:\Harford 29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038600" y="1295400"/>
            <a:ext cx="4953000" cy="3241675"/>
          </a:xfr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038600" y="4800600"/>
            <a:ext cx="4953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advTm="11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D:\P000388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52400"/>
            <a:ext cx="8686800" cy="6515100"/>
          </a:xfrm>
        </p:spPr>
      </p:pic>
      <p:sp>
        <p:nvSpPr>
          <p:cNvPr id="460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4419600"/>
            <a:ext cx="9144000" cy="41148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800" smtClean="0">
                <a:solidFill>
                  <a:schemeClr val="bg1"/>
                </a:solidFill>
              </a:rPr>
              <a:t>It is an area that has some development.</a:t>
            </a:r>
          </a:p>
          <a:p>
            <a:pPr>
              <a:buClr>
                <a:schemeClr val="tx1"/>
              </a:buClr>
            </a:pPr>
            <a:endParaRPr lang="en-US" sz="280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800" smtClean="0">
                <a:solidFill>
                  <a:schemeClr val="bg1"/>
                </a:solidFill>
              </a:rPr>
              <a:t>It has areas of natural plant and wildlife habitat.</a:t>
            </a:r>
          </a:p>
          <a:p>
            <a:pPr>
              <a:buClr>
                <a:schemeClr val="tx1"/>
              </a:buClr>
            </a:pPr>
            <a:endParaRPr lang="en-US" sz="2800" smtClean="0">
              <a:solidFill>
                <a:schemeClr val="bg1"/>
              </a:solidFill>
            </a:endParaRPr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763000" cy="1143000"/>
          </a:xfrm>
        </p:spPr>
        <p:txBody>
          <a:bodyPr/>
          <a:lstStyle/>
          <a:p>
            <a:r>
              <a:rPr lang="en-US" sz="3200" smtClean="0"/>
              <a:t> </a:t>
            </a:r>
            <a:r>
              <a:rPr lang="en-US" sz="3600" smtClean="0">
                <a:solidFill>
                  <a:srgbClr val="FFFF00"/>
                </a:solidFill>
              </a:rPr>
              <a:t>What is a Limited Development Area (LDA)?</a:t>
            </a:r>
            <a:endParaRPr lang="en-US" smtClean="0"/>
          </a:p>
        </p:txBody>
      </p:sp>
    </p:spTree>
  </p:cSld>
  <p:clrMapOvr>
    <a:masterClrMapping/>
  </p:clrMapOvr>
  <p:transition advTm="10176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What can I do in the LDA?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038600" cy="4876800"/>
          </a:xfrm>
        </p:spPr>
        <p:txBody>
          <a:bodyPr/>
          <a:lstStyle/>
          <a:p>
            <a:pPr lvl="1">
              <a:buClr>
                <a:schemeClr val="tx1"/>
              </a:buClr>
              <a:buFontTx/>
              <a:buChar char="•"/>
            </a:pPr>
            <a:r>
              <a:rPr lang="en-US" sz="2000" smtClean="0">
                <a:solidFill>
                  <a:schemeClr val="tx2"/>
                </a:solidFill>
              </a:rPr>
              <a:t>New development is ok.</a:t>
            </a:r>
          </a:p>
          <a:p>
            <a:pPr lvl="1">
              <a:buClr>
                <a:schemeClr val="tx1"/>
              </a:buClr>
              <a:buFontTx/>
              <a:buChar char="•"/>
            </a:pPr>
            <a:endParaRPr lang="en-US" sz="2000" smtClean="0">
              <a:solidFill>
                <a:schemeClr val="tx2"/>
              </a:solidFill>
            </a:endParaRP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sz="2000" smtClean="0">
                <a:solidFill>
                  <a:schemeClr val="tx2"/>
                </a:solidFill>
              </a:rPr>
              <a:t>Impervious surfaces must be limited (now referred to as lot coverage).</a:t>
            </a:r>
          </a:p>
          <a:p>
            <a:pPr lvl="1">
              <a:buClr>
                <a:schemeClr val="tx1"/>
              </a:buClr>
              <a:buFontTx/>
              <a:buChar char="•"/>
            </a:pPr>
            <a:endParaRPr lang="en-US" sz="2000" smtClean="0">
              <a:solidFill>
                <a:schemeClr val="tx2"/>
              </a:solidFill>
            </a:endParaRP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sz="2000" smtClean="0">
                <a:solidFill>
                  <a:schemeClr val="tx2"/>
                </a:solidFill>
              </a:rPr>
              <a:t>Water quality must be maintained.</a:t>
            </a:r>
          </a:p>
          <a:p>
            <a:pPr lvl="1">
              <a:buClr>
                <a:schemeClr val="tx1"/>
              </a:buClr>
              <a:buFontTx/>
              <a:buChar char="•"/>
            </a:pPr>
            <a:endParaRPr lang="en-US" sz="2000" smtClean="0">
              <a:solidFill>
                <a:schemeClr val="tx2"/>
              </a:solidFill>
            </a:endParaRP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sz="2000" smtClean="0">
                <a:solidFill>
                  <a:schemeClr val="tx2"/>
                </a:solidFill>
              </a:rPr>
              <a:t>Plant and wildlife habitat must be protected.</a:t>
            </a:r>
          </a:p>
          <a:p>
            <a:pPr lvl="1">
              <a:buClr>
                <a:schemeClr val="tx1"/>
              </a:buClr>
              <a:buFontTx/>
              <a:buChar char="•"/>
            </a:pPr>
            <a:endParaRPr lang="en-US" sz="2000" smtClean="0">
              <a:solidFill>
                <a:schemeClr val="tx2"/>
              </a:solidFill>
            </a:endParaRP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sz="2000" smtClean="0">
                <a:solidFill>
                  <a:schemeClr val="tx2"/>
                </a:solidFill>
              </a:rPr>
              <a:t>Clearing of forest and developed woodlands is limited.</a:t>
            </a:r>
          </a:p>
          <a:p>
            <a:pPr lvl="1">
              <a:buClr>
                <a:schemeClr val="tx1"/>
              </a:buClr>
            </a:pPr>
            <a:endParaRPr lang="en-US" sz="2400" smtClean="0"/>
          </a:p>
          <a:p>
            <a:pPr lvl="1">
              <a:buClr>
                <a:schemeClr val="tx1"/>
              </a:buClr>
            </a:pPr>
            <a:endParaRPr lang="en-US" sz="2400" smtClean="0"/>
          </a:p>
        </p:txBody>
      </p:sp>
      <p:pic>
        <p:nvPicPr>
          <p:cNvPr id="47107" name="Picture 4" descr="A:\Harford 8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67200" y="1524000"/>
            <a:ext cx="4648200" cy="3733800"/>
          </a:xfr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191000" y="5410200"/>
            <a:ext cx="4953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defRPr/>
            </a:pPr>
            <a:endParaRPr lang="en-US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advTm="15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400" smtClean="0">
                <a:solidFill>
                  <a:schemeClr val="tx2"/>
                </a:solidFill>
              </a:rPr>
              <a:t>When it rains, water is intercepted by natural vegetation</a:t>
            </a:r>
          </a:p>
        </p:txBody>
      </p:sp>
      <p:pic>
        <p:nvPicPr>
          <p:cNvPr id="29698" name="Picture 2" descr="http://techalive.mtu.edu/meec/module01/images/Infiltration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133600" y="1219200"/>
            <a:ext cx="4800600" cy="5638800"/>
          </a:xfrm>
        </p:spPr>
      </p:pic>
      <p:sp>
        <p:nvSpPr>
          <p:cNvPr id="8" name="Rectangle 7"/>
          <p:cNvSpPr/>
          <p:nvPr/>
        </p:nvSpPr>
        <p:spPr>
          <a:xfrm>
            <a:off x="1752600" y="5105400"/>
            <a:ext cx="5562600" cy="152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85800" y="5410200"/>
            <a:ext cx="77724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Water then infiltrates the soil</a:t>
            </a:r>
          </a:p>
        </p:txBody>
      </p:sp>
    </p:spTree>
  </p:cSld>
  <p:clrMapOvr>
    <a:masterClrMapping/>
  </p:clrMapOvr>
  <p:transition advTm="1348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296400" cy="1143000"/>
          </a:xfrm>
        </p:spPr>
        <p:txBody>
          <a:bodyPr lIns="92075" tIns="46038" rIns="92075" bIns="46038"/>
          <a:lstStyle/>
          <a:p>
            <a:r>
              <a:rPr lang="en-US" sz="3400" smtClean="0">
                <a:solidFill>
                  <a:schemeClr val="tx2"/>
                </a:solidFill>
              </a:rPr>
              <a:t>What is the Resource Conservation Area (RCA)?</a:t>
            </a:r>
            <a:endParaRPr lang="en-US" sz="3200" smtClean="0">
              <a:solidFill>
                <a:schemeClr val="tx2"/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447800"/>
            <a:ext cx="4267200" cy="4114800"/>
          </a:xfrm>
        </p:spPr>
        <p:txBody>
          <a:bodyPr lIns="92075" tIns="46038" rIns="92075" bIns="46038"/>
          <a:lstStyle/>
          <a:p>
            <a:pPr>
              <a:buClr>
                <a:schemeClr val="tx1"/>
              </a:buClr>
            </a:pPr>
            <a:r>
              <a:rPr lang="en-US" sz="2800" smtClean="0">
                <a:solidFill>
                  <a:schemeClr val="tx2"/>
                </a:solidFill>
              </a:rPr>
              <a:t>An area that is largely undeveloped.</a:t>
            </a:r>
          </a:p>
          <a:p>
            <a:pPr>
              <a:buClr>
                <a:schemeClr val="tx1"/>
              </a:buClr>
            </a:pPr>
            <a:endParaRPr lang="en-US" sz="28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800" smtClean="0">
                <a:solidFill>
                  <a:schemeClr val="tx2"/>
                </a:solidFill>
              </a:rPr>
              <a:t>Natural resource activities such as agriculture and forestry are the primary land uses.</a:t>
            </a:r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685800" y="5715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/>
            <a:endParaRPr lang="en-US" sz="2400">
              <a:latin typeface="Times New Roman" pitchFamily="18" charset="0"/>
            </a:endParaRPr>
          </a:p>
        </p:txBody>
      </p:sp>
      <p:pic>
        <p:nvPicPr>
          <p:cNvPr id="48132" name="Picture 5" descr="A:\Harford 11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00600" y="3886200"/>
            <a:ext cx="4191000" cy="2743200"/>
          </a:xfrm>
        </p:spPr>
      </p:pic>
      <p:pic>
        <p:nvPicPr>
          <p:cNvPr id="48133" name="Picture 6" descr="A:\Harford 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143000"/>
            <a:ext cx="4191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9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 lIns="92075" tIns="46038" rIns="92075" bIns="46038"/>
          <a:lstStyle/>
          <a:p>
            <a:r>
              <a:rPr lang="en-US" sz="4000" smtClean="0">
                <a:solidFill>
                  <a:schemeClr val="tx2"/>
                </a:solidFill>
              </a:rPr>
              <a:t>What can I do in the RCA ?</a:t>
            </a:r>
            <a:endParaRPr lang="en-US" sz="3200" smtClean="0">
              <a:solidFill>
                <a:schemeClr val="tx2"/>
              </a:solidFill>
            </a:endParaRPr>
          </a:p>
        </p:txBody>
      </p:sp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685800" y="5715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/>
            <a:endParaRPr lang="en-US" sz="2400">
              <a:latin typeface="Times New Roman" pitchFamily="18" charset="0"/>
            </a:endParaRPr>
          </a:p>
        </p:txBody>
      </p:sp>
      <p:pic>
        <p:nvPicPr>
          <p:cNvPr id="49155" name="Picture 4" descr="A:\Harford 20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1447800"/>
            <a:ext cx="7696200" cy="5021263"/>
          </a:xfrm>
        </p:spPr>
      </p:pic>
      <p:sp>
        <p:nvSpPr>
          <p:cNvPr id="4915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524000"/>
            <a:ext cx="7391400" cy="2362200"/>
          </a:xfrm>
        </p:spPr>
        <p:txBody>
          <a:bodyPr lIns="92075" tIns="46038" rIns="92075" bIns="46038"/>
          <a:lstStyle/>
          <a:p>
            <a:pPr>
              <a:buClr>
                <a:schemeClr val="bg2"/>
              </a:buClr>
            </a:pPr>
            <a:r>
              <a:rPr lang="en-US" sz="2000" smtClean="0">
                <a:solidFill>
                  <a:schemeClr val="tx2"/>
                </a:solidFill>
              </a:rPr>
              <a:t>New development cannot exceed 1 house per 20 acres.</a:t>
            </a:r>
          </a:p>
          <a:p>
            <a:pPr>
              <a:buClr>
                <a:schemeClr val="bg2"/>
              </a:buClr>
            </a:pPr>
            <a:r>
              <a:rPr lang="en-US" sz="2000" smtClean="0">
                <a:solidFill>
                  <a:schemeClr val="tx2"/>
                </a:solidFill>
              </a:rPr>
              <a:t>Development must address water quality and habitat protection.</a:t>
            </a:r>
          </a:p>
          <a:p>
            <a:pPr>
              <a:buClr>
                <a:schemeClr val="bg2"/>
              </a:buClr>
            </a:pPr>
            <a:r>
              <a:rPr lang="en-US" sz="2000" smtClean="0">
                <a:solidFill>
                  <a:schemeClr val="tx2"/>
                </a:solidFill>
              </a:rPr>
              <a:t>Agriculture, Forestry, and other resource uses must also help protect water quality and habitats.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62400" y="556260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defRPr/>
            </a:pPr>
            <a:endParaRPr lang="en-US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advTm="13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 lIns="92075" tIns="46038" rIns="92075" bIns="46038"/>
          <a:lstStyle/>
          <a:p>
            <a:r>
              <a:rPr lang="en-US" sz="4000" smtClean="0">
                <a:solidFill>
                  <a:schemeClr val="tx2"/>
                </a:solidFill>
              </a:rPr>
              <a:t>Does this program apply to me if I want to add a deck, shed or pool?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038600" cy="4572000"/>
          </a:xfrm>
        </p:spPr>
        <p:txBody>
          <a:bodyPr lIns="92075" tIns="46038" rIns="92075" bIns="46038"/>
          <a:lstStyle/>
          <a:p>
            <a:pPr>
              <a:buClr>
                <a:schemeClr val="tx1"/>
              </a:buClr>
            </a:pPr>
            <a:r>
              <a:rPr lang="en-US" sz="2000" smtClean="0">
                <a:solidFill>
                  <a:schemeClr val="tx2"/>
                </a:solidFill>
              </a:rPr>
              <a:t>Yes - If your property is in the Critical Area:</a:t>
            </a:r>
          </a:p>
          <a:p>
            <a:pPr>
              <a:buClr>
                <a:schemeClr val="tx1"/>
              </a:buClr>
            </a:pPr>
            <a:endParaRPr lang="en-US" sz="20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000" smtClean="0">
                <a:solidFill>
                  <a:schemeClr val="tx2"/>
                </a:solidFill>
              </a:rPr>
              <a:t>There may be a limit on the amount of new development that  can occur (lot coverage in LDA &amp; RCA, Buffer).</a:t>
            </a:r>
          </a:p>
          <a:p>
            <a:pPr>
              <a:buClr>
                <a:schemeClr val="tx1"/>
              </a:buClr>
            </a:pPr>
            <a:endParaRPr lang="en-US" sz="20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000" smtClean="0">
                <a:solidFill>
                  <a:schemeClr val="tx2"/>
                </a:solidFill>
              </a:rPr>
              <a:t>Native Plantings will be required.</a:t>
            </a:r>
          </a:p>
          <a:p>
            <a:pPr>
              <a:buClr>
                <a:schemeClr val="tx1"/>
              </a:buClr>
            </a:pPr>
            <a:endParaRPr lang="en-US" sz="20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endParaRPr lang="en-US" sz="2000" smtClean="0">
              <a:solidFill>
                <a:schemeClr val="tx2"/>
              </a:solidFill>
            </a:endParaRPr>
          </a:p>
        </p:txBody>
      </p:sp>
      <p:pic>
        <p:nvPicPr>
          <p:cNvPr id="50179" name="Picture 4" descr="A:\Harford 24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2133600"/>
            <a:ext cx="4343400" cy="2843213"/>
          </a:xfrm>
        </p:spPr>
      </p:pic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304800" y="5867400"/>
            <a:ext cx="87074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Check with the Department of Planning and Zoning for specific details</a:t>
            </a:r>
            <a:r>
              <a:rPr lang="en-US">
                <a:solidFill>
                  <a:schemeClr val="tx2"/>
                </a:solidFill>
              </a:rPr>
              <a:t>.</a:t>
            </a:r>
            <a:endParaRPr lang="en-US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Tm="1361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220200" cy="914400"/>
          </a:xfrm>
        </p:spPr>
        <p:txBody>
          <a:bodyPr/>
          <a:lstStyle/>
          <a:p>
            <a:r>
              <a:rPr lang="en-US" sz="4000" smtClean="0">
                <a:solidFill>
                  <a:schemeClr val="tx2"/>
                </a:solidFill>
              </a:rPr>
              <a:t>What are Habitat Protection Areas (HPA)?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4343400" cy="44958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000" smtClean="0">
                <a:solidFill>
                  <a:schemeClr val="tx2"/>
                </a:solidFill>
              </a:rPr>
              <a:t>HPAs are sensitive areas that help protect water quality and provide wildlife habitat. </a:t>
            </a:r>
          </a:p>
          <a:p>
            <a:pPr>
              <a:buClr>
                <a:schemeClr val="tx1"/>
              </a:buClr>
            </a:pPr>
            <a:endParaRPr lang="en-US" sz="20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000" smtClean="0">
                <a:solidFill>
                  <a:schemeClr val="tx2"/>
                </a:solidFill>
              </a:rPr>
              <a:t>Five HPAs are included in the CA Program.  These are:</a:t>
            </a:r>
          </a:p>
          <a:p>
            <a:pPr lvl="1">
              <a:buClr>
                <a:schemeClr val="tx1"/>
              </a:buClr>
            </a:pPr>
            <a:r>
              <a:rPr lang="en-US" sz="1400" smtClean="0">
                <a:solidFill>
                  <a:schemeClr val="tx2"/>
                </a:solidFill>
              </a:rPr>
              <a:t>The Critical Area Buffer</a:t>
            </a:r>
          </a:p>
          <a:p>
            <a:pPr lvl="1">
              <a:buClr>
                <a:schemeClr val="tx1"/>
              </a:buClr>
            </a:pPr>
            <a:r>
              <a:rPr lang="en-US" sz="1400" smtClean="0">
                <a:solidFill>
                  <a:schemeClr val="tx2"/>
                </a:solidFill>
              </a:rPr>
              <a:t>Non-tidal wetlands</a:t>
            </a:r>
          </a:p>
          <a:p>
            <a:pPr lvl="1">
              <a:buClr>
                <a:schemeClr val="tx1"/>
              </a:buClr>
            </a:pPr>
            <a:r>
              <a:rPr lang="en-US" sz="1400" smtClean="0">
                <a:solidFill>
                  <a:schemeClr val="tx2"/>
                </a:solidFill>
              </a:rPr>
              <a:t>Habitats of Threatened &amp; Endangered Species</a:t>
            </a:r>
          </a:p>
          <a:p>
            <a:pPr lvl="1">
              <a:buClr>
                <a:schemeClr val="tx1"/>
              </a:buClr>
            </a:pPr>
            <a:r>
              <a:rPr lang="en-US" sz="1400" smtClean="0">
                <a:solidFill>
                  <a:schemeClr val="tx2"/>
                </a:solidFill>
              </a:rPr>
              <a:t>Habitats of Local Significance</a:t>
            </a:r>
          </a:p>
          <a:p>
            <a:pPr lvl="1">
              <a:buClr>
                <a:schemeClr val="tx1"/>
              </a:buClr>
            </a:pPr>
            <a:r>
              <a:rPr lang="en-US" sz="1400" smtClean="0">
                <a:solidFill>
                  <a:schemeClr val="tx2"/>
                </a:solidFill>
              </a:rPr>
              <a:t>Anadromous Fish Waters</a:t>
            </a:r>
          </a:p>
        </p:txBody>
      </p:sp>
      <p:pic>
        <p:nvPicPr>
          <p:cNvPr id="51203" name="Picture 4" descr="A:\Harford 13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24400" y="914400"/>
            <a:ext cx="4191000" cy="2743200"/>
          </a:xfrm>
        </p:spPr>
      </p:pic>
      <p:pic>
        <p:nvPicPr>
          <p:cNvPr id="51204" name="Picture 5" descr="A:\Harford 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810000"/>
            <a:ext cx="41910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2" descr="http://www.calacademy.org/teachers/upload/docs/bird%20kenilworth_400x2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943475"/>
            <a:ext cx="27432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8432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What is the Critical Area Buffer?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763000" cy="41148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000" smtClean="0">
                <a:solidFill>
                  <a:schemeClr val="tx2"/>
                </a:solidFill>
              </a:rPr>
              <a:t>It is the first 100 feet from the edge of tidal waters or tidal wetlands.</a:t>
            </a:r>
          </a:p>
          <a:p>
            <a:pPr>
              <a:buClr>
                <a:schemeClr val="tx1"/>
              </a:buClr>
            </a:pPr>
            <a:r>
              <a:rPr lang="en-US" sz="2000" smtClean="0">
                <a:solidFill>
                  <a:schemeClr val="tx2"/>
                </a:solidFill>
              </a:rPr>
              <a:t>No disturbance to the Critical Area Buffer is allowed.</a:t>
            </a:r>
          </a:p>
          <a:p>
            <a:pPr>
              <a:buClr>
                <a:schemeClr val="tx1"/>
              </a:buClr>
            </a:pPr>
            <a:r>
              <a:rPr lang="en-US" sz="2000" smtClean="0">
                <a:solidFill>
                  <a:schemeClr val="tx2"/>
                </a:solidFill>
              </a:rPr>
              <a:t>Individual trees can only be removed if they are diseased or if they are in danger of falling and damaging a structure.</a:t>
            </a:r>
          </a:p>
          <a:p>
            <a:pPr>
              <a:buClr>
                <a:schemeClr val="tx1"/>
              </a:buClr>
            </a:pPr>
            <a:r>
              <a:rPr lang="en-US" sz="2000" smtClean="0">
                <a:solidFill>
                  <a:schemeClr val="tx2"/>
                </a:solidFill>
              </a:rPr>
              <a:t>Individual trees that are removed must be replaced. </a:t>
            </a:r>
          </a:p>
        </p:txBody>
      </p:sp>
      <p:pic>
        <p:nvPicPr>
          <p:cNvPr id="52227" name="Picture 4" descr="A:\EXPO99-7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3200400"/>
            <a:ext cx="6019800" cy="3487738"/>
          </a:xfrm>
        </p:spPr>
      </p:pic>
    </p:spTree>
  </p:cSld>
  <p:clrMapOvr>
    <a:masterClrMapping/>
  </p:clrMapOvr>
  <p:transition advTm="13488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381000"/>
            <a:ext cx="9372600" cy="1143000"/>
          </a:xfrm>
        </p:spPr>
        <p:txBody>
          <a:bodyPr/>
          <a:lstStyle/>
          <a:p>
            <a:r>
              <a:rPr lang="en-US" sz="4000" smtClean="0">
                <a:solidFill>
                  <a:schemeClr val="tx2"/>
                </a:solidFill>
              </a:rPr>
              <a:t>What are Buffer Exempt Areas?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343400" cy="44958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000" smtClean="0">
                <a:solidFill>
                  <a:schemeClr val="tx2"/>
                </a:solidFill>
              </a:rPr>
              <a:t>Certain waterfront areas that were developed before 1985.</a:t>
            </a:r>
          </a:p>
          <a:p>
            <a:pPr>
              <a:buClr>
                <a:schemeClr val="tx1"/>
              </a:buClr>
              <a:buFont typeface="Monotype Sorts"/>
              <a:buNone/>
            </a:pPr>
            <a:endParaRPr lang="en-US" sz="20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000" smtClean="0">
                <a:solidFill>
                  <a:schemeClr val="tx2"/>
                </a:solidFill>
              </a:rPr>
              <a:t>New development in Critical Area Buffer Exempt Areas is limited (25-foot setback) and mitigation must be provided (2:1).</a:t>
            </a:r>
          </a:p>
          <a:p>
            <a:pPr>
              <a:buClr>
                <a:schemeClr val="tx1"/>
              </a:buClr>
            </a:pPr>
            <a:endParaRPr lang="en-US" sz="20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000" smtClean="0">
                <a:solidFill>
                  <a:schemeClr val="tx2"/>
                </a:solidFill>
              </a:rPr>
              <a:t>If new development requires tree removal, the mitigation is based on the size of the canopy of the tree removed. For example, if a tree with a 20 foot radius canopy needs to be removed to make way for a shed, the area of the canopy is calculated as 1,200 square feet. </a:t>
            </a:r>
            <a:endParaRPr lang="en-US" sz="2000" smtClean="0"/>
          </a:p>
          <a:p>
            <a:pPr>
              <a:buClr>
                <a:schemeClr val="tx1"/>
              </a:buClr>
            </a:pPr>
            <a:endParaRPr lang="en-US" sz="20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endParaRPr lang="en-US" sz="200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  <a:buFont typeface="Arial" charset="0"/>
              <a:buNone/>
            </a:pPr>
            <a:endParaRPr lang="en-US" sz="2000" smtClean="0">
              <a:solidFill>
                <a:schemeClr val="tx2"/>
              </a:solidFill>
            </a:endParaRPr>
          </a:p>
        </p:txBody>
      </p:sp>
      <p:pic>
        <p:nvPicPr>
          <p:cNvPr id="53251" name="Picture 4" descr="A:\Harford 12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29200" y="1524000"/>
            <a:ext cx="3733800" cy="2444750"/>
          </a:xfrm>
        </p:spPr>
      </p:pic>
      <p:pic>
        <p:nvPicPr>
          <p:cNvPr id="53252" name="Picture 5" descr="A:\Harford 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4191000"/>
            <a:ext cx="3719513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381000"/>
            <a:ext cx="9372600" cy="1143000"/>
          </a:xfrm>
        </p:spPr>
        <p:txBody>
          <a:bodyPr/>
          <a:lstStyle/>
          <a:p>
            <a:r>
              <a:rPr lang="en-US" sz="4000" smtClean="0">
                <a:solidFill>
                  <a:schemeClr val="tx2"/>
                </a:solidFill>
              </a:rPr>
              <a:t>Adventures in the Critical Area</a:t>
            </a:r>
          </a:p>
        </p:txBody>
      </p:sp>
      <p:pic>
        <p:nvPicPr>
          <p:cNvPr id="54274" name="Picture 2" descr="H:\Pictures\Critical Area\Canning House Ro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954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2286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Protecting the 100-foot Critical Area Buffer</a:t>
            </a:r>
          </a:p>
        </p:txBody>
      </p:sp>
      <p:sp>
        <p:nvSpPr>
          <p:cNvPr id="55298" name="TextBox 4"/>
          <p:cNvSpPr txBox="1">
            <a:spLocks noChangeArrowheads="1"/>
          </p:cNvSpPr>
          <p:nvPr/>
        </p:nvSpPr>
        <p:spPr bwMode="auto">
          <a:xfrm>
            <a:off x="762000" y="1066800"/>
            <a:ext cx="81534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i="1">
                <a:solidFill>
                  <a:schemeClr val="tx2"/>
                </a:solidFill>
              </a:rPr>
              <a:t>Striving to improve the function of the Buffer as part of all development activities</a:t>
            </a:r>
            <a:r>
              <a:rPr lang="en-US" i="1">
                <a:solidFill>
                  <a:schemeClr val="tx2"/>
                </a:solidFill>
              </a:rPr>
              <a:t> </a:t>
            </a:r>
          </a:p>
          <a:p>
            <a:pPr algn="ctr"/>
            <a:endParaRPr lang="en-US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Buffer Management Plan form required to document development activity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Non disturbance area, however, plant maintenance is permitted</a:t>
            </a:r>
          </a:p>
          <a:p>
            <a:r>
              <a:rPr lang="en-US">
                <a:solidFill>
                  <a:schemeClr val="tx2"/>
                </a:solidFill>
              </a:rPr>
              <a:t> 	Pruning vs. untouched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Reasonable water access is permitted</a:t>
            </a:r>
          </a:p>
        </p:txBody>
      </p:sp>
      <p:pic>
        <p:nvPicPr>
          <p:cNvPr id="55299" name="Picture 4" descr="A:\EXPO99-7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3352800"/>
            <a:ext cx="4835525" cy="2801938"/>
          </a:xfrm>
        </p:spPr>
      </p:pic>
      <p:pic>
        <p:nvPicPr>
          <p:cNvPr id="55300" name="Picture 4" descr="A:\Harford 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352800"/>
            <a:ext cx="37338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1524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Protecting the 100-foot Critical Area Buffer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1095375"/>
            <a:ext cx="8153400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tx2"/>
                </a:solidFill>
                <a:latin typeface="+mj-lt"/>
                <a:cs typeface="+mn-cs"/>
              </a:rPr>
              <a:t>Shore Erosion Control - Promoting “Living” Shorelines</a:t>
            </a:r>
            <a:endParaRPr lang="en-US" i="1" dirty="0">
              <a:solidFill>
                <a:schemeClr val="tx2"/>
              </a:solidFill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Beach Nourishment - </a:t>
            </a: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replacement of sand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Slope grading/terracing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Marsh establishment - </a:t>
            </a: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planting tidal wetland plants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Stone rip rap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New bulkheads are not permitted</a:t>
            </a: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56323" name="Picture 4" descr="A:\Harford 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4419600"/>
            <a:ext cx="37338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2" descr="http://celebrating200years.noaa.gov/transformations/habitat_restoration/HorseHdafter_6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581400"/>
            <a:ext cx="4114800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4" descr="http://www.erosioncontrolnetwork.com/rip-rap/rip-ra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2590800"/>
            <a:ext cx="381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2286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Protecting the 100-foot Critical Area Buffer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1219200"/>
            <a:ext cx="8153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Slope stabilization – Promoting “Living” walls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Plants with rocks or blocks</a:t>
            </a:r>
          </a:p>
        </p:txBody>
      </p:sp>
      <p:pic>
        <p:nvPicPr>
          <p:cNvPr id="57347" name="Picture 2" descr="http://naturalbuildingblog.com/wp-content/uploads/2009/10/livingwall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752600"/>
            <a:ext cx="32766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http://img2-2.timeinc.net/toh/i/a/exteriors/retaining-walls-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42672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6" descr="http://top10greenbuildingproducts.com/wp-content/uploads/smartslope-photo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52742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2400" smtClean="0">
                <a:solidFill>
                  <a:schemeClr val="tx2"/>
                </a:solidFill>
              </a:rPr>
              <a:t>But when soil is disturbed and natural vegetation removed</a:t>
            </a:r>
            <a:endParaRPr lang="en-US" sz="2400" smtClean="0"/>
          </a:p>
        </p:txBody>
      </p:sp>
      <p:pic>
        <p:nvPicPr>
          <p:cNvPr id="30722" name="Picture 4" descr="http://www.pickensconstruction.com/images/to_use/Grading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00200"/>
            <a:ext cx="7653338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2286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What we’re trying to avoid</a:t>
            </a:r>
          </a:p>
        </p:txBody>
      </p:sp>
      <p:pic>
        <p:nvPicPr>
          <p:cNvPr id="58370" name="Picture 2" descr="G:\COMPRE\Critical Area\Photos\3110 Sounding Drive\August 2012 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38" y="1524000"/>
            <a:ext cx="5897562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Protecting Streams and Wetlands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914400"/>
            <a:ext cx="8153400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tx2"/>
                </a:solidFill>
                <a:latin typeface="+mn-lt"/>
                <a:cs typeface="+mn-cs"/>
              </a:rPr>
              <a:t>Streams receive a 100-foot protective buffer and Wetlands receive a 75-foot protective buffer</a:t>
            </a:r>
          </a:p>
          <a:p>
            <a:pPr>
              <a:defRPr/>
            </a:pPr>
            <a:endParaRPr lang="en-US" sz="2400" i="1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Streams and Wetlands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Improve water quality through infiltration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Provide wildlife habitat that is biologically productive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Stores floodwaters that allow for groundwater recharge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Maintain surface water flow in drought</a:t>
            </a: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59395" name="Picture 2" descr="http://www.jedword.com/wp-content/uploads/2011/05/smoky_mountain_stream1.jpg-w600h4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5814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http://www.branford-ct.gov/images/Wetland-vi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657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1524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Protecting Streams and Wetlands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838200"/>
            <a:ext cx="8153400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Wetlands biology is comparable to tropical rainforests and coral reefs in terms of productivity and the diversity of species they support.</a:t>
            </a: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In North America, 50% of bird species nest or feed in wetlands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Likewise, 31% of plant species are found in wetlands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60419" name="Picture 2" descr="http://endangered-animalsa-z.wikispaces.com/file/view/bd11-wetlands.jpg/30504392/bd11-wetla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3152775"/>
            <a:ext cx="564832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Protecting Streams and Wetlands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914400"/>
            <a:ext cx="4267200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tx2"/>
                </a:solidFill>
                <a:latin typeface="+mn-lt"/>
                <a:cs typeface="+mn-cs"/>
              </a:rPr>
              <a:t>As our population continues to grow, new development in the form of houses, roads, water, and sewer lines threatens our sensitive environmental resources.  </a:t>
            </a: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One recent local example = Perryman Access Road</a:t>
            </a: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61443" name="Picture 7" descr="pa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4388" y="914400"/>
            <a:ext cx="4367212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11" descr="par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9350" y="3890963"/>
            <a:ext cx="2203450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Protecting Forest Resources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457200"/>
            <a:ext cx="8153400" cy="4616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400" i="1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Large, contiguous tracts provide habitat for a variety of birds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A requirement for forest interior dwelling birds to breed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Some species examples include the Scarlet tanager, </a:t>
            </a:r>
            <a:r>
              <a:rPr lang="en-US" dirty="0" err="1">
                <a:solidFill>
                  <a:schemeClr val="tx2"/>
                </a:solidFill>
                <a:latin typeface="+mn-lt"/>
                <a:cs typeface="+mn-cs"/>
              </a:rPr>
              <a:t>Pileated</a:t>
            </a: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woodpecker, and Barred owl.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“Old growth” forests have high biological productivity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USDA Forest Statistics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Maryland has 8 billion trees, but 95% are less than 5 inches in diameter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Only 2% are greater than 16 inches in diameter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Joan </a:t>
            </a:r>
            <a:r>
              <a:rPr lang="en-US" sz="2400" dirty="0" err="1">
                <a:solidFill>
                  <a:schemeClr val="tx2"/>
                </a:solidFill>
                <a:latin typeface="+mn-lt"/>
                <a:cs typeface="+mn-cs"/>
              </a:rPr>
              <a:t>Maloof</a:t>
            </a: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– recently retired botany professor from Salisbury University</a:t>
            </a: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Formed the Old Growth Forest Network </a:t>
            </a:r>
            <a:r>
              <a:rPr lang="en-US" dirty="0">
                <a:solidFill>
                  <a:schemeClr val="tx2"/>
                </a:solidFill>
                <a:latin typeface="+mn-lt"/>
                <a:cs typeface="+mn-cs"/>
                <a:hlinkClick r:id="rId2"/>
              </a:rPr>
              <a:t>www.oldgrowthforest.net</a:t>
            </a:r>
            <a:endParaRPr lang="en-US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62467" name="Picture 2" descr="http://www.terrain.org/articles/14/images/maloof_sel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191000"/>
            <a:ext cx="19050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 descr="http://www.dnr.wa.gov/SiteCollectionImages/Plants/em_fwf_wa_rainfore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409575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Protecting Forest Resources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466725"/>
            <a:ext cx="8153400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400" i="1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Forest and developed woodlands clearing limitation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30% of existing forest cover, requires 1.5 mitigation ratio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Example = 6 trees removed, requires replacement with 9 trees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63491" name="Picture 5" descr="Perryman Access Road 05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9050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No Net Loss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466725"/>
            <a:ext cx="8153400" cy="3602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400" i="1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Forest cover in Maryland has been declining for several decades, due mainly to land development.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The Forest Conservation Act has only slowed the loss of forest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Efforts are now under way to ensure there is “no net loss”  of forest cover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Better understanding of the forest resources we have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Support sustainable use of forests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Support new tree planting programs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Improve landowner incentives 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64515" name="Picture 4" descr="http://prifx.com/wp-content/uploads/2012/08/Living-Room-Murals-Fore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3657600"/>
            <a:ext cx="43624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1524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Reforestation in the Critical Area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290513"/>
            <a:ext cx="8153400" cy="1846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400" i="1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Fee-in-lieu fund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When new development can’t replace forest on-site</a:t>
            </a:r>
          </a:p>
          <a:p>
            <a:pPr lvl="1"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042988"/>
            <a:ext cx="8153400" cy="4062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400" i="1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Forest gaps analysis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Overlay various ecological factors to determine where to prioritize reforestation plantings.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Factors include: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Stream and wetland buffers, particularly headwaters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Forest resource buffers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Erodible and </a:t>
            </a:r>
            <a:r>
              <a:rPr lang="en-US" dirty="0" err="1">
                <a:solidFill>
                  <a:schemeClr val="tx2"/>
                </a:solidFill>
                <a:latin typeface="+mn-lt"/>
                <a:cs typeface="+mn-cs"/>
              </a:rPr>
              <a:t>hydric</a:t>
            </a: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soils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Floodplain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Green Infrastructure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Habitats of Local Significance</a:t>
            </a:r>
          </a:p>
          <a:p>
            <a:pPr lvl="1"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65540" name="Picture 7" descr="July 2012 01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36576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8" descr="Swan Harbor Farm 038 (5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3434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1524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Reforestation in the Critical Area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290513"/>
            <a:ext cx="8153400" cy="4340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400" i="1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Top Sites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Church Creek HLS (Perryman Access Road)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Home Depot in Abingdon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Mariner Point Park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PECO property along Susquehanna River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Willoughby Beach Landing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Perryman Park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Swan Harbor Farm Park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Constellation property along Bush River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n-lt"/>
                <a:cs typeface="+mn-cs"/>
              </a:rPr>
              <a:t>Tydings</a:t>
            </a: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Park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Anita C. </a:t>
            </a:r>
            <a:r>
              <a:rPr lang="en-US" dirty="0" err="1">
                <a:solidFill>
                  <a:schemeClr val="tx2"/>
                </a:solidFill>
                <a:latin typeface="+mn-lt"/>
                <a:cs typeface="+mn-cs"/>
              </a:rPr>
              <a:t>Leight</a:t>
            </a: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Estuary Center </a:t>
            </a:r>
          </a:p>
          <a:p>
            <a:pPr lvl="1"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66563" name="Picture 7" descr="July 2012 01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36576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9" descr="Swan Harbor Farm 038 (5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3434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1524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Reforestation in the Critical Area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455613"/>
            <a:ext cx="81534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400" i="1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Anita C. </a:t>
            </a:r>
            <a:r>
              <a:rPr lang="en-US" sz="2400" dirty="0" err="1">
                <a:solidFill>
                  <a:schemeClr val="tx2"/>
                </a:solidFill>
                <a:latin typeface="+mn-lt"/>
                <a:cs typeface="+mn-cs"/>
              </a:rPr>
              <a:t>Leight</a:t>
            </a: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Estuary Center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26 trees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24 shrubs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153 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perennials</a:t>
            </a: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67587" name="Picture 5" descr="Anita_ppt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439863"/>
            <a:ext cx="6934200" cy="526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2400" smtClean="0">
                <a:solidFill>
                  <a:schemeClr val="tx2"/>
                </a:solidFill>
              </a:rPr>
              <a:t>Water becomes runoff</a:t>
            </a:r>
            <a:endParaRPr lang="en-US" sz="2400" smtClean="0"/>
          </a:p>
        </p:txBody>
      </p:sp>
      <p:pic>
        <p:nvPicPr>
          <p:cNvPr id="31746" name="Picture 2" descr="http://www.yorkccd.org/wordpress/wp-content/uploads/2009/09/bug-gully-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524000"/>
            <a:ext cx="33670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AutoShape 4" descr="data:image/jpeg;base64,/9j/4AAQSkZJRgABAQAAAQABAAD/2wCEAAkGBhMSERUUExQWFRUVGBgaGBcXGRgYGBwYGBgXFxgYFxcYGyYfGBwjHBUUHy8gIycpLCwsGB8xNTAqNSYrLCkBCQoKDgwOGg8PGikkHxwsLCwsLCwsLCwsLCksLCwpLCkpLCwpLCwsLCksKSwsLCwsLCwsLCwsLCwpKSwsKSksLP/AABEIAMIBAwMBIgACEQEDEQH/xAAbAAACAwEBAQAAAAAAAAAAAAACAwEEBQAGB//EAD8QAAECBAQDBgQFAwMEAgMAAAECEQADITEEEkFRBWFxEyKBkaHwBjKxwRRCUtHhI2LxM4KSFSRDomOyFjRT/8QAGAEBAQEBAQAAAAAAAAAAAAAAAQACAwT/xAAfEQEBAQADAQEAAwEAAAAAAAAAARECEiExQQMiURP/2gAMAwEAAhEDEQA/AN5KaawSfSEiQnY+JMGwGkc+zWLATEhBhKZ7CjcnhqccWrTzi0YYmR0g0y+T+EJ/EHeO/Eq3i1LYlnUUirisGvMFouH8Rsf3jkzzq/nD04oawyjE4biiaJWDLVsqz8lWMWsZgxNSzsdFC6TuP2iriJiFpIIvCMNjzKYGsv1SN+afpG5WbGTiMPMQvKtJDajKUK5gli9neJB1fy/iPVTZCZia1BqCPqDHl8dJVKVlWzGyrAjkd4V9QqZ5e/LWIQkAex6wKZj829ije3hgGsKd0hX4MEuHB8PpFkSh79IYhMIISmZRyCOlYLsavXz91iyBSOIg7RrpSezhiUiCSQbQUXYdQZYnJBR0HatdYWZUcBBwJEGnEPClGGmFlMGkKkjWFTECGrMKWrlGaZCVSht784RMl8vCLBBMKUFPGa1FYht+kQUjnDlEwpSX9/vGGysvto6GFB5eUdBpbglrZ8pY9YMSCRaHplhqiCTKTqx8I7ZHn9V/w6hoPMQKpJrbzHsxYOGRmCqAjUFQ56GK87hktZcmY5/+WZ6uqLIvTBhFezHSpDlsyX/S9fK8ThuGS0FwkPuXP1ixNkIV8yEHqlJ+oiyL0H4YgP53/aJ/D9A9Nf2gJeAlJXnShIVXvAN16xaNYPFlIWkJuoerPsaQteJkvlM2XmOj8n0F+UWZsgKoQFD+4OPWAThEaIQOiU/tD4sK4LjkozIC0LSCGKVgkZiaFNwzagRs4nDJmJyqDj3UbGKkpQTZvfKHoxHPwOnQ3jcrFjz+NwBlLrVJsftyMclMegxCgtBBDgxhLllJKTpDEkCOA2iY4Rm10kEAIIpgRExltCkQJW1/PT+IMCOaEY4GIJgFydix9PKF9q3zDlS38RaMOJgTEiOaLUExBMFAvFqwJVCyqGRDQHClCFqI1h7e/wDECfftoCqrR19+MJmSoveR97QpaA1ozYdU+wO3vziYeUcvr+8dB1Ot0Jgsu0Agcx94alOlo6ORahBISdoOggkzHgSBBZD16fyYNoMLhBRl02gGMWM0Tl5QEgJMEj+YeA8CS3vnyhBQTW1YYEMNIlEx7P4gjXmIGJJMVuJIBD6hvIw9RSKqpFHHYkmooCw3p7+kWnCAYl4WhVIOKtyCeJB9t/MD79mJb2z/AGgIs0c8Q0REkvAqA1r4RzRzxIrKR8vkbecGiY8S8CpL1iAjEQrt6sabbGDKoQ4wKo4mBzRYNcQYAmJUqBKucCDWBWYImFKUTCtG/OOgCFbHziIMXrelgQbQoAw0I9/SIOyCGBHIwaUUsfvErIFnfm48IUAjlB9iYccgtXdvvEKXyb3ziBQp+0F2vg9t45o4S6wFAPswxJeIloaOeJDRCzSrgDc0Hm0cpfiq7e7xQxJJFVMUmoLMQ7mvmG1aFEcRn94BsrUoARoQoHa8UJk583i17Owr/ugZ80qPU2Dh9rnYg+ELxRCUEasT9x9IyVnCzHSDvX1iyBHlMPxHEdqUoSnIkAByBUUNG3A849JImqKQSGOoi10kWW93iRC0zxDAuLS5ojLEvAuYg4wBVBGIMQoSY6sQI6FlC0AgggEG4NorzEFFUgkah7BtHMWc0ApcIpUueFW8tYOFLw+qaVdnp/EJGJaiix5+PnaGei+LRMLKo41rAGLB2SViBMyAJ96P4wIW96+X2gIu0PsH9o6Flth5P6xEWJ6mXKexrFqSlr0O7QiXLgs5GtIkeJ4TYufSAC8wcta8V1qzfwIKWgNb6ezDGb4mXej9YIpe8HLHpHFQ0aHr54O3vpiEUpAn37ELz0/mKeJxwSpINiWo3mRoLbQY0vZ26bmFrxaU3ettqNr4jzjNxmJSpYRmcVBbUVsX0ilicWlIASwSmw9mhq79ILTjTOMzZiCQGd3ZqhusZGI4gk0PeNC4PJh0LRnTcaXIBfyF2o20JlgM+gNRYk7e94y02AjLUkEsLmgcXp7pGfiZ+ZWUAl2O7AN784zMX8Uy5a+yd1WYbNV9BFrhakTEmZmJ1pYkUZ9hbzjNPGbV6U0xOYVCgGUGrV/A9Y0kTX8LtvGRhJiSe6nJqQBQg7j1HQxbEgKdQ1o3LntrGfjp9XigHnC5kitCoPz9IkUtBvDSASlD8zwSJitR5QyOSIQXPnZQ/wBn+kAjGJOrdafWHkRSm8LQS4zJN+6o7Na0MY5VZEyOzxmTODC6VqfR2UzWIpQ9I4YCaR/qNsw8rv4/aOskc7a0SqIzRlzZ06Wf9NSwBoQoX3YKGlKwwcbRcpUDtlPjXwMWwZV5UwwvsioV39tESOKSlglKgWvuHs40gzi09YPb8h8n6pTRMl/KAtOzsRbfxhkrEpUWBqwLPVjYteJmY0GgHnFSeCdKsWYf55RqS/rPLPxcUYWU8nf37vGacTOlkpUl9nJqNq1fz8Ydh8elZIeur/td7Rrqx2Wsx6+LejR0CFHRTDZ2+8dB1OvVmYYIp5QGZw3vziJMtST3lKI0fR9BGbJDLypyAdrRMxNjWCRMB+YsN+fOOTuLW8/8CGcpJg5cLbqBNYN+7+td4Ezw5ClM13oByeE4rHsN2IdqM9fAG96xl8Xxc3LlQXRq7HNo+7Ntp1jF5X9bnCS7EY/jso5UqKglamoWJYWB5sYy8RxByfnFW3ApYqZn5xXXIUUIKAkMSBmbMNXS9tnuPCF9jnQc1wokUo7NXlT3eDfGrMWPxpShTpLqFMybg3YmzCwGvrSVi0qcs1XAFdSTXXQaWiJ8zupTUprQ2/mM7GzwhLksz2oOjGAnT8YE6+z9owuMfE+R0Si6rFTuE1sNz6RkcZ4xn7qTRySd9gOQinguHKmG4Sm5J2FyBr+5aNYyPhstSpoIJFaqvU/VWrf5j6DwvELErKUl3UKtmIf5ibFRdT+zGFgjJlAElCKd1Kj9Sxubqb7AWsCvEqmFR7IyyzdmUsGswvavrHPnbfjrxkn16nDBRCApLAsk9Wp5ED20aEqZYHo++0ZOH4otKVFYJykCxoAWqfOvTcRbRxEgoNCSWbkfvHHtJHbNaYMCRAyC97wyhcDS8dJdjF8GFROaFgNHFUMFNeFqjguBUqsdOLnySExMC8c8ac0xxMC+0CTDg7K87AoUXIqzEh000Bys8VMdwiWJK2UtLJJ+csKFubeMaBjJ+IJqnQgEMWJFqgi5YuPuIYCcAFKZJDFtbX3IroY1MPhDQvbQEfXXXeKs5BKQDmHQlLHnUO1fOLEhSwEhxq7h35gi38nrG2VsS3oGoak1c7RVxvB0LLiiqsQWPRxfp6Rcltl5+evrb1iZayfBtRfm1ogwZvB8Q/zJNqlJe0dG+Fhqs/jEQ6WylY9+6R2at7Fr2619IWLd0ejVs1XcGM3EY1KVAmYkAO6SK5nbWv0jh28x16y3WquaEuSCwGxA6v0ijjMdmAzMhJLVUGbp010jKxXF3HzEH9ISTeljemukZmO4iAk0KjRtxS1TQufQPGNbkX508y+6tYXqxdr6gv1H8RRm8VJASmgSX3NbjMbamMqeVFffsAAomtKMB0DwU6UlBUkKzJ0BNWIv3abG9IC1Rju4oklSg9HYVpd6++cVMRxEkNYdfL6RnpnsHOW9iGFtdowuKfEASSlNVb/lH79I3GGnxXi6ZSXJrQJGv+I8nxPii56qu2ifdzE4PCTMVNbMHN1qPdA92Aj3Mj4GkSkBZmsBVc1TM2uXbzI6mNSC14zBcKAczDb8txq+Yh2Zo18Svs5fcl9qFMoECmYaFi7JBOzk60bXxeLwq5QlyJ6Epb/yIIWpTtmqAPlBAPMbCMA8CxsvvIUJgP6FP1ZKvtD1/wBXZlzeIS5iiZksgk1ylvIGLOHwUhQeXiTLW9BMBH/um0HPx8xBbESKVotJS53c3iZScDMuJko7gukebv5QyDWxKRxBCQZa0Tg7ulaV6AWLbabxqYbiy1LlJXJV2ygFE95KQXq1DYXDbx5zD/C4Wr/tMSlRFSKoUBzKa+gj2E+bMwshISJk9bh1EOeZATWmnqd88p5h431oYvicqUXUrKVCj0sC9L7xWwXEkrW8ufKW90vlP/GPJ8R+MJc2Y+JwnebK+ZSVhNgGYUb1eKn4Hh86sudMkK2mAKD8j/Mc+P8AF/rpf5P8fSMfjSgAkNd/CM/E/FMuWCVqZiBSpc1ZtS1WjzEjguLSP+3xCJqf05qH/at0+scviGJlpIn4RCkuSSZYZzcul0vzjX/L36P+uz49JJ+KcNMH+ognQKeWeVTD8ROEpIWpa0IJpZYD2AZyR5x5/gvBcJiwqaJBl5C/zkSy1VUNGGthHqOG4UTP6qgyRSWKFhu25p4MN431kc90tE6cSkJIW5/SQfL7xu4XAKPz0b16coPAYHJWrq8xy/iLqpp+mkOMWs6bw8g0Ibnf6QCsAoWIPT+Y0ljeAL6RDWMFMa0a8eZxGJUZqljUjK5Io+45R6D4oxSUpShu+uu3dB360brGJg+EF859ainMuKVjULTlzCwa40F6Q1emhZqGvJoakMBQuRs4+n+I7K2jHlle1TX3feEBRMYPWl/U3FN/DaHyVJUl81XIbU8626wlSg5AYX/yXs7RyUEUoCL2tQli7j0iCxMNT3QfGOiqvEsWy/X7JjokD/rtABSpyua+HKm0Zc3EdmStDOUly/zOSXIJ0OkY2G4mzpYHNViAWKdRrrvV4trWqcoksCQaMwAAplDuSfvHkr2Wda4YtSlEqJ6AC21gNTC0hTdd6MHdgwOwMQmUSSTU61oa7PXzhs2YDQGo6geYhkZtJC3c+Nr2q0U5+NlSwSo6015kAb6Rl8W+IRaUa2JuAwbukmr3jFStcxTNnO3LW1hG5xYtP4hxZayoOQlR+XpSsFw/gxWQVuAdNT+wjUwXAlLUkoSFTDpVgzVrozVOrx6nA/D0+UgrCEzJgByjOi+7OH6RuMq2C4Z2EozFpIliyUJ7yuVrbkxl4r48TPT2c7DoKBZicwAoKveFTPi3iWHURNUsOTRaQ3gWt0MCPiSTNL4jDpVupN330PrDJIr6SnhuDm/LNVKUbBfy9HP7wY+GMXL72HmBYGqFFP1p6xY/6NgZw/pTzKV+lVQ+zKb0UYVM+EsZJ70lQmDeWopLdCz+BMaCP/yvGyBlnIdP/wAqHB/3WMM4ZNw2MUJZwmVTVXKLADdVgPIxY4LxLHrm9mUOEtn7ZDBKerBztv0jZx3G8NhlmXkCFK+YykgMeeXXzaM3aYPhPD8PK/7aVPEqYs1JZS8zOAQ4Y5aDbYxpTfgMoStcnEz87f25HA/SRam5PMl4zvhvguGlLViUzDNUod0rUCACO9Vqks3KogvivjWJ7LssMFKzfOtPzJqCEJF+p5tvDmDXnpnxZPQyMTJSsD8s2XlPqG9IXJxfDpp/qSFSCfzSz3R1Dt/6xKPizEoSBPQlYJKWmJymgBNG5jSHIxvDpv8AqyjLUdUOG/4hvTWEAR8Ky1MrD4tIzPlz90n/AHJ/aNPguE4iiamWZn9MnvLzhSW2qMzmvsRnJ+Epc4f9tiEq/tLE03ysRf8ATHp+HYRMlcvDJTnKgVAP3qByVlmAzAUtVtK55csm4ZNMUgz5/YS6y5ZeetqGv+kGo5ua2HhHpcJgQFf2iw0fa+kVOGcOygS0sliSrKAA6qktuS9eQ2jaShgwLRCpC2vHEvrAhHjHE0aIJU0JnKSlJUosEhydgIdmpHnfiriRYSEHvFlLt8r0B2ffYQh5zEg4qcqaKiya2D/Kkp5fU9Y1sHhFSxUsLB1Gx0GYc6V1gMNIIAYAE2ZjccqH2YuyZi6VoNbu56aM+0aRikpNHarEggVs70enS8EqUEmgc0epb9tYCWXUaA0q99BQ7bQwKeuguxNydXar8okiYtzSlSWLg6Oxe/SFT5CrAtQVNQWNA+nXVzBruakCjaNqa8zAy0Kqc1HOj6sKFz7tEAjCK/8A6LHIZWHIUjosiZs3ifPTeOiTwSGBzAam92Jo7WJ5Rc7MNtq4v7uDFbshkZy+4IysBbKwcg0v5xR4jxZMtNVd64SLkt6Dn1jy49/8mD4vxkSQaOo22py2tHm+IccXNYfKAGYG/U/aKuLxZmKdXpZos8OwAUMyiKuMtHFPmIcUvbaOmSPP9Twfgy8QqhCUD5lmw5AfmPLzaPY4Lg6QgplJaWn55imq2qlbchSKgcJSFDKzAUoSKsBY9YOUs4mV2KVLzMaOlMtJs6mSVGr/AMwdv8hvHHoZXBErkH8JOlkqDqOa/il8o8I8Pi+D47CkkpWNc0s5k3ucv3EEj4axEtClUKgQEZJiXP6lXdh3dqnlC5XxViJZKFKzsfzAuD1orTWOks+RjL9OwvxlNFJiUzBYvQ/t6Q8YzAz/AJ0dko6gZfVNPMRMvj+Fnf8A7EoP+q/jmSyhDuE8NwBmCs5QKikCgTVJDvlcjxG+kFvWac0Ez4KSsPhsQlY2WzeCk6dQILgXCsbKmJFJaCaqJSpBAH5Q5Cq7NzMbnC+BpSSZMpMtLkFaz2i1AHrlApbpeK/xB8TrlLCZaTNNlqOYg0sGp9uUHHl2FmNLEfE6kkolBMyYl3lg3FXMssXUP0v0e0eZXi+H4gutKpK9w4Ho6fMRc+HeNYWdiB20pKXBcqLJ3qsMRt4wrH/DUrEzJhkzklaVd7KAUl/zAAuHJa5rXWN9vcGeaNPApmQfhcWFJDkJLa/3Jf1AYxk/hcdhrCZlG39RP39RAzvhLFSRnSMzFv6ZObd2odwwrSLPC+L44FIZSxmAImJNKgOVXF9bRWz9WGj4tWEI7aUmYFgvRqAlNAQQahUHKmcPxJCezXKWogDK4qdmdPpGzjQjss+IlJWCCVnKXQ1gH71WDMx9YDDfD8qV/WQlaA2xKgCHIdTl6igaDjz7TVZlWcBgJOAlKWMy1qUAm2dajRCA2gJem5d9N/hmAUn+pMCO2mABZQ7Eh+4nMTTUtR6xkcAwCpixiZ7sHEhCmcA/+RY/UatsPBvYYNBIBI6eNz4/SH6L4fIk5RzPv30iS0NJgVRMkqB0NIlBeDJFoEq0s8CKmzggFS6AO/8AEfP1r7fEKmqUUl+bMTQOKBgwrG78Z46iZI17y2Y00BHq3SMvhYZsxKH/AC1flQ9AXd41E1sKlJFAXDgMwfxDP/EPJy0BS96PS+uhFDUViqhBSCxNSxDliHd+V9XiwhRAZBcGwa1ga2ufpCj0SAWsVHQBg7WCmMVkSFDLUZhmdIYNzpqGaOKQCC5BDUctsXb35wcwBLhWc21pStC1Le9YOTPdqOSKFwfPawtBFOpdLU7oIem5LGETAXGWl2Ipemo0fbzeDTPy0UrbzO7WrpEhFDUJSTzLHxGkdHL4mAak/wDJvoI6JPnM/iFsrW/bl7aMnG8OCiVqWzj5QHNmFPCNaVhEscx27osd3UW9BDjJQlPyjwFfSPPPHq5XWHgOEgv+fVw/dt+U61i/hsKhIUFfOTYMzUv5Wi0iXLzUob5q5n1BFXBcQGKwSsxISS4LGjEi5AvyjX2iYWcTLLiagKFg6lWApYja+sX+H8LlfOmUAj5ioKUCkANQ5vQCrR5qapkqzhQU9Ab7Ehx7aNf4f4mXAGbKlIdgdKOW0A/eM854eN9bczCr7MLlyiaUrfoWf3rC+wws5CRNlkzLEAETEn+5QA9TtG0J0qWEmZ862IRchJqVKF0parmOxWEkYgBiETACUlOV25O4t9YONxi8u34wU/DicMsqQ5dwxVLmEBvlUQGA38KxRk45QIY5SA4ZWVObQPY10AaNKTg+yCghRWeRNttoDGlCJRWEJzajK7ua+pvFy9O54zuJfEa5hddSCzkg9RSw6RoyeISjKCpqCEu4UAXBJqQoXD1fSrx56QkFeYAMW7tCnTQ0Uddusaa5c1MvNLmUNSkJSlhb5QK+lqwbIc1M8oSgzCEupgT3VMKVYiqSB6xfwOGykTUS5bEZSqXR0m7ig08GvGQOLYnI2cs47yUhKgBpQB9o1MGD28nOuatCmK6lRYM4JO5IqbVjHPlZPGby65+vTcOlSwQgTSshPdlh5lHcqc1cvlDqoAKPCeOY/DKzImBaRLP5VFJKlBgAHYljrofGMediMilqSgJBJSMxCcqCflAJBI9fGJTKkT+8olbGuSlXBbMQ7Okab7wza1V7gmDlqDpKyWJD6kUASxsN/Y0+Hn8RMcEFEosMvyZh+k/nUP1WGjqqnGyrxK/w0lkJSxmKSKBLtlJeppblyMeywmECEpky6BIFqZR6VVU+ZjtOOeMcuR0mVmVyD+J2i/LpA9kAGBYf5iez5198o25fUqNbRCl0gAowSPCFIKqRXxWLEpJmLbKkex4mLEeQ+MuJkrTLQpgiqi7V1A3KR9WiSkjBmdNM9ZS+zlWuw0yt5Q6XhlLPcUUhJUUhgNmYtatzdtIZgOIAJLhkqclQ/SKCtvAfuz0yu0JLkWrTq7WPKsaSEEEF1Ekm4tmDtSm0NCMxzFXfo7lnNA9630reCTJDZTnFB8xL1BrWos3nE/hSE53dNHL1rsT51PnEDESyBYEVHzFqNSobaFTs+ckAgW1cF3FGDDr6RxluXBNhW7UN93a3OkMSSQSA5q4JN/8AdVJ672iSVT05WLFqUqkEe3hiV1APy9XtvWg+sAF92oFXfdxq1DrURWyKoRRq5k0fQio6dPOFInSHPdlZhv2gD0rTq8RFpBWBQluregTHQJ4UVEEjDD3aNZPCSNH6RH/TlP8ALHnx6NZEzDg/MGPK3mLQ+UmYPlW/9qixZjQK8vKNA8POoMLGBY0py08oRqlOKVIyTUBINHUzXL5VaaecVMJww4eambJmd1KvlUTbVIULuHFQf23JYUkEFyFXo48REyeDSlABBMsl3N0E2qCxAbYw5LMTyM4TO2WsoypUol3oUu7O7OBvaNrhnHXXZDnuhRNQWocpooMSzimsXp3DpyU/1JfaJSKKQ607WqReKqUpms2RR/uejFh75Ri8Yvp2cLXlMxiHzA1VcDQsXcRQ4lJNZSe8RUEH8pFaWavnFPFcImyJ3aIHaoBdSUuSEuCQfQuNhCJOLUZqsyshWogJq6Q5ZnqW5xm/1mwc+fWEYfADKUrLgWJVQF6kmnSLs84dWUVUxuErS1g9d6RewvD0BmBW5LA1NNrOSWNYjiaUBRldmEsx6uI58d/lv1y4cu9+tX4e4aVy1LTMYXSGBIFauakbMaMYtzeFhKFKnHOEhxVQA/2uxJLBq9IqcPn9mQUprlHdSMyhSulAwJo+sXJ+J/ELSC+RytSWS6UoBUXJLZmB8T4Q/wBvjvw2/wBmErhSaISkMakHKRX86moC70GjeF8pIKMNhwDMVZqBCdVquwF4ZJQpKSe5nUCbtcUoA5CRGj8P8KKEqmnMVqBAVYknTkPdY9HEW62uF8MRhpYly6qUXKjVSlm6lcuXhGrg5AQG3dydSbmE8OweQOT3lXJ+kWguvp9Y25UbQBUbftb2YkkUbneIzVdvKEJUpoVMXWDUffvwhevKBKHG+KDDyVK/MoMgc/2ABPhHkZmEmBLkkhzmcOplNdjruPWLeL4gcTOUWBTKJCRvdJpYlwObRYwhJf8AMigd71/Kw+9Y1Co4cIKSFKokv3ixDGpI8bbmsamFzUyJHZ08i1GYC/1ikcCM6s5B7mUjK9FNf9XrFjC4LIkBHypDJalSb6MLeZhC2ZZIYCmoFRTY1/frBS3KWYhzeulO8Do3vSFSsQUDvEEWY/Qg2FLRyJ0x3US1dKjUWe7RA3OVpABYMWf7h3Yt9N4OTKBzPkJGz1DXymxHlFLDZVkLLHIA1zSpuQ1TfSLInqS+XKE1NQ1NDTxtEgy54qHoXZxz8CNoEzaEtWocAW6B2tD+zdywGxcF9C4N9PbwqZJdIqGJDAXBo1dGp1iTk4sN/wCTwSojziYZmmjRUdCBS8O43h6JDUpEoliGJjjjsH8MNhHK4ck6RYSI5vOLAp/9KS9oTP8Ah5BqHSdx+0agPOJKucWLWVhMLNkguy0/2UV5Gh846fwLDzACykKJJzF0qchi+ahjUHWAxCEqSQoBQ2P2hxa8livhychzLmCa9SlXcUdfmsfFozMQgd1M5HZq0zhiLjuq16gx7NeAWn/SmU/SvvD/AJXEU+Id5OWfJLCxA7RHUnTxEWfi3frzuCkmW/ZgKANlHTcLqfQvHnfiSbOM7OZBSlmCgcwN6kigj2UzgqVMqWopZ7HMk8iNYozhPlEOnOA1UVOp+UndqVgnGcfxTjJdjyfBuLqM4AEEOA58ielbD949VjpqRKMyaohI/KLEtQM7dAOpiooyXKsiQpmPdCVNbYH/ADEYDDHFrC1qeTLolJAAWoXUdCAeVW5RnjJut+4dwvBzFqC1JdBqBY5XoOThqx73h0ugVlCR+VO1Ge3WKPDuHhTEu2nvaNpI8OVPYjcmMcr+JJ89PvBm9fpALEQqYxjTAytohU0M/wDnxgc/VoCaLmofYtpeJDKrtGB8WcZ7GVkT88zpQanwjXUlklRWQAC9RZuYjwmIUrEzSov/AG30N8zhIIZ/tFEDhapiARMLIJYE0O5qHdnu3hGvJmPYOGFUgHSxLevSMrIuWWmHPL5nQhqAJ5AO0WeGYgIzOoIUapQBc0Zyd40WjKIypOVTAAG/yg3BuTv7MWEzXWdc9Aa0FmPlC0sWUCX5ilbOQ7OfpC0ygZgVmvUhJYuHoz1/iIYsAhyySwNQVMVdRUvrQ3icRKdQfMxo1KW2rrFbDTfmBYnUAM7VZjUaGw1guIY1ObUEEd0aVqxLvSoiR0lAAajKNEimZie8M2t/ODzWcWroCX02OvlFObiSQ4c1teh5dBpvDpHeJu52qyrsQa84QtLXZqtQgs4porflCs4dgDZyrZt21q7kEecRKlEA1FTZmBtY/aJQQ4AUKG1geRa389YgiVKmEAjMx2DjwL2joUrBgl2I5OR1oDHQHI1hDEWjo6MOqVGDGkdHQAYtHD36x0dCgKiFRMdEgzLDw+sETQe94mOhoeQ+Ke5ipWXu5k95qPUfM1/GLay2X3tHR0UanxjfHMsCTmAGbfX5TrF3gcsdnKDBuzRTSw/cxMdBE9jJSyQ2w+0OA73vYx0dCwJRr5wKRHR0NRMy0AofSOjoEyPipZGEUxIdQePK8OV8w0yiniiOjoYWgUgFLBqtSlNoXPQBNlkAAhRYi9FUrHR0LKMBiFZVjMpsrs5Z2NY2eFJDjmA//tER0TVJnIF2DusPyY0itxZX+kdSpYPMNY7iOjoWYt8HUez8UDwzENBSS58/qBHR0SWJIsNCkv5iK2F/N0T/APYD6Ujo6ILuEDoDx0dHRMv/2Q=="/>
          <p:cNvSpPr>
            <a:spLocks noChangeAspect="1" noChangeArrowheads="1"/>
          </p:cNvSpPr>
          <p:nvPr/>
        </p:nvSpPr>
        <p:spPr bwMode="auto">
          <a:xfrm>
            <a:off x="0" y="-884238"/>
            <a:ext cx="2466975" cy="18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8" name="AutoShape 6" descr="data:image/jpeg;base64,/9j/4AAQSkZJRgABAQAAAQABAAD/2wCEAAkGBhMSERUUExQWFRUVGBgaGBcXGRgYGBwYGBgXFxgYFxcYGyYfGBwjHBUUHy8gIycpLCwsGB8xNTAqNSYrLCkBCQoKDgwOGg8PGikkHxwsLCwsLCwsLCwsLCksLCwpLCkpLCwpLCwsLCksKSwsLCwsLCwsLCwsLCwpKSwsKSksLP/AABEIAMIBAwMBIgACEQEDEQH/xAAbAAACAwEBAQAAAAAAAAAAAAACAwEEBQAGB//EAD8QAAECBAQDBgQFAwMEAgMAAAECEQADITEEEkFRBWFxEyKBkaHwBjKxwRRCUtHhI2LxM4KSFSRDomOyFjRT/8QAGAEBAQEBAQAAAAAAAAAAAAAAAQACAwT/xAAfEQEBAQADAQEAAwEAAAAAAAAAARECEiExQQMiURP/2gAMAwEAAhEDEQA/AN5KaawSfSEiQnY+JMGwGkc+zWLATEhBhKZ7CjcnhqccWrTzi0YYmR0g0y+T+EJ/EHeO/Eq3i1LYlnUUirisGvMFouH8Rsf3jkzzq/nD04oawyjE4biiaJWDLVsqz8lWMWsZgxNSzsdFC6TuP2iriJiFpIIvCMNjzKYGsv1SN+afpG5WbGTiMPMQvKtJDajKUK5gli9neJB1fy/iPVTZCZia1BqCPqDHl8dJVKVlWzGyrAjkd4V9QqZ5e/LWIQkAex6wKZj829ije3hgGsKd0hX4MEuHB8PpFkSh79IYhMIISmZRyCOlYLsavXz91iyBSOIg7RrpSezhiUiCSQbQUXYdQZYnJBR0HatdYWZUcBBwJEGnEPClGGmFlMGkKkjWFTECGrMKWrlGaZCVSht784RMl8vCLBBMKUFPGa1FYht+kQUjnDlEwpSX9/vGGysvto6GFB5eUdBpbglrZ8pY9YMSCRaHplhqiCTKTqx8I7ZHn9V/w6hoPMQKpJrbzHsxYOGRmCqAjUFQ56GK87hktZcmY5/+WZ6uqLIvTBhFezHSpDlsyX/S9fK8ThuGS0FwkPuXP1ixNkIV8yEHqlJ+oiyL0H4YgP53/aJ/D9A9Nf2gJeAlJXnShIVXvAN16xaNYPFlIWkJuoerPsaQteJkvlM2XmOj8n0F+UWZsgKoQFD+4OPWAThEaIQOiU/tD4sK4LjkozIC0LSCGKVgkZiaFNwzagRs4nDJmJyqDj3UbGKkpQTZvfKHoxHPwOnQ3jcrFjz+NwBlLrVJsftyMclMegxCgtBBDgxhLllJKTpDEkCOA2iY4Rm10kEAIIpgRExltCkQJW1/PT+IMCOaEY4GIJgFydix9PKF9q3zDlS38RaMOJgTEiOaLUExBMFAvFqwJVCyqGRDQHClCFqI1h7e/wDECfftoCqrR19+MJmSoveR97QpaA1ozYdU+wO3vziYeUcvr+8dB1Ot0Jgsu0Agcx94alOlo6ORahBISdoOggkzHgSBBZD16fyYNoMLhBRl02gGMWM0Tl5QEgJMEj+YeA8CS3vnyhBQTW1YYEMNIlEx7P4gjXmIGJJMVuJIBD6hvIw9RSKqpFHHYkmooCw3p7+kWnCAYl4WhVIOKtyCeJB9t/MD79mJb2z/AGgIs0c8Q0REkvAqA1r4RzRzxIrKR8vkbecGiY8S8CpL1iAjEQrt6sabbGDKoQ4wKo4mBzRYNcQYAmJUqBKucCDWBWYImFKUTCtG/OOgCFbHziIMXrelgQbQoAw0I9/SIOyCGBHIwaUUsfvErIFnfm48IUAjlB9iYccgtXdvvEKXyb3ziBQp+0F2vg9t45o4S6wFAPswxJeIloaOeJDRCzSrgDc0Hm0cpfiq7e7xQxJJFVMUmoLMQ7mvmG1aFEcRn94BsrUoARoQoHa8UJk583i17Owr/ugZ80qPU2Dh9rnYg+ELxRCUEasT9x9IyVnCzHSDvX1iyBHlMPxHEdqUoSnIkAByBUUNG3A849JImqKQSGOoi10kWW93iRC0zxDAuLS5ojLEvAuYg4wBVBGIMQoSY6sQI6FlC0AgggEG4NorzEFFUgkah7BtHMWc0ApcIpUueFW8tYOFLw+qaVdnp/EJGJaiix5+PnaGei+LRMLKo41rAGLB2SViBMyAJ96P4wIW96+X2gIu0PsH9o6Flth5P6xEWJ6mXKexrFqSlr0O7QiXLgs5GtIkeJ4TYufSAC8wcta8V1qzfwIKWgNb6ezDGb4mXej9YIpe8HLHpHFQ0aHr54O3vpiEUpAn37ELz0/mKeJxwSpINiWo3mRoLbQY0vZ26bmFrxaU3ettqNr4jzjNxmJSpYRmcVBbUVsX0ilicWlIASwSmw9mhq79ILTjTOMzZiCQGd3ZqhusZGI4gk0PeNC4PJh0LRnTcaXIBfyF2o20JlgM+gNRYk7e94y02AjLUkEsLmgcXp7pGfiZ+ZWUAl2O7AN784zMX8Uy5a+yd1WYbNV9BFrhakTEmZmJ1pYkUZ9hbzjNPGbV6U0xOYVCgGUGrV/A9Y0kTX8LtvGRhJiSe6nJqQBQg7j1HQxbEgKdQ1o3LntrGfjp9XigHnC5kitCoPz9IkUtBvDSASlD8zwSJitR5QyOSIQXPnZQ/wBn+kAjGJOrdafWHkRSm8LQS4zJN+6o7Na0MY5VZEyOzxmTODC6VqfR2UzWIpQ9I4YCaR/qNsw8rv4/aOskc7a0SqIzRlzZ06Wf9NSwBoQoX3YKGlKwwcbRcpUDtlPjXwMWwZV5UwwvsioV39tESOKSlglKgWvuHs40gzi09YPb8h8n6pTRMl/KAtOzsRbfxhkrEpUWBqwLPVjYteJmY0GgHnFSeCdKsWYf55RqS/rPLPxcUYWU8nf37vGacTOlkpUl9nJqNq1fz8Ydh8elZIeur/td7Rrqx2Wsx6+LejR0CFHRTDZ2+8dB1OvVmYYIp5QGZw3vziJMtST3lKI0fR9BGbJDLypyAdrRMxNjWCRMB+YsN+fOOTuLW8/8CGcpJg5cLbqBNYN+7+td4Ezw5ClM13oByeE4rHsN2IdqM9fAG96xl8Xxc3LlQXRq7HNo+7Ntp1jF5X9bnCS7EY/jso5UqKglamoWJYWB5sYy8RxByfnFW3ApYqZn5xXXIUUIKAkMSBmbMNXS9tnuPCF9jnQc1wokUo7NXlT3eDfGrMWPxpShTpLqFMybg3YmzCwGvrSVi0qcs1XAFdSTXXQaWiJ8zupTUprQ2/mM7GzwhLksz2oOjGAnT8YE6+z9owuMfE+R0Si6rFTuE1sNz6RkcZ4xn7qTRySd9gOQinguHKmG4Sm5J2FyBr+5aNYyPhstSpoIJFaqvU/VWrf5j6DwvELErKUl3UKtmIf5ibFRdT+zGFgjJlAElCKd1Kj9Sxubqb7AWsCvEqmFR7IyyzdmUsGswvavrHPnbfjrxkn16nDBRCApLAsk9Wp5ED20aEqZYHo++0ZOH4otKVFYJykCxoAWqfOvTcRbRxEgoNCSWbkfvHHtJHbNaYMCRAyC97wyhcDS8dJdjF8GFROaFgNHFUMFNeFqjguBUqsdOLnySExMC8c8ac0xxMC+0CTDg7K87AoUXIqzEh000Bys8VMdwiWJK2UtLJJ+csKFubeMaBjJ+IJqnQgEMWJFqgi5YuPuIYCcAFKZJDFtbX3IroY1MPhDQvbQEfXXXeKs5BKQDmHQlLHnUO1fOLEhSwEhxq7h35gi38nrG2VsS3oGoak1c7RVxvB0LLiiqsQWPRxfp6Rcltl5+evrb1iZayfBtRfm1ogwZvB8Q/zJNqlJe0dG+Fhqs/jEQ6WylY9+6R2at7Fr2619IWLd0ejVs1XcGM3EY1KVAmYkAO6SK5nbWv0jh28x16y3WquaEuSCwGxA6v0ijjMdmAzMhJLVUGbp010jKxXF3HzEH9ISTeljemukZmO4iAk0KjRtxS1TQufQPGNbkX508y+6tYXqxdr6gv1H8RRm8VJASmgSX3NbjMbamMqeVFffsAAomtKMB0DwU6UlBUkKzJ0BNWIv3abG9IC1Rju4oklSg9HYVpd6++cVMRxEkNYdfL6RnpnsHOW9iGFtdowuKfEASSlNVb/lH79I3GGnxXi6ZSXJrQJGv+I8nxPii56qu2ifdzE4PCTMVNbMHN1qPdA92Aj3Mj4GkSkBZmsBVc1TM2uXbzI6mNSC14zBcKAczDb8txq+Yh2Zo18Svs5fcl9qFMoECmYaFi7JBOzk60bXxeLwq5QlyJ6Epb/yIIWpTtmqAPlBAPMbCMA8CxsvvIUJgP6FP1ZKvtD1/wBXZlzeIS5iiZksgk1ylvIGLOHwUhQeXiTLW9BMBH/um0HPx8xBbESKVotJS53c3iZScDMuJko7gukebv5QyDWxKRxBCQZa0Tg7ulaV6AWLbabxqYbiy1LlJXJV2ygFE95KQXq1DYXDbx5zD/C4Wr/tMSlRFSKoUBzKa+gj2E+bMwshISJk9bh1EOeZATWmnqd88p5h431oYvicqUXUrKVCj0sC9L7xWwXEkrW8ufKW90vlP/GPJ8R+MJc2Y+JwnebK+ZSVhNgGYUb1eKn4Hh86sudMkK2mAKD8j/Mc+P8AF/rpf5P8fSMfjSgAkNd/CM/E/FMuWCVqZiBSpc1ZtS1WjzEjguLSP+3xCJqf05qH/at0+scviGJlpIn4RCkuSSZYZzcul0vzjX/L36P+uz49JJ+KcNMH+ognQKeWeVTD8ROEpIWpa0IJpZYD2AZyR5x5/gvBcJiwqaJBl5C/zkSy1VUNGGthHqOG4UTP6qgyRSWKFhu25p4MN431kc90tE6cSkJIW5/SQfL7xu4XAKPz0b16coPAYHJWrq8xy/iLqpp+mkOMWs6bw8g0Ibnf6QCsAoWIPT+Y0ljeAL6RDWMFMa0a8eZxGJUZqljUjK5Io+45R6D4oxSUpShu+uu3dB360brGJg+EF859ainMuKVjULTlzCwa40F6Q1emhZqGvJoakMBQuRs4+n+I7K2jHlle1TX3feEBRMYPWl/U3FN/DaHyVJUl81XIbU8626wlSg5AYX/yXs7RyUEUoCL2tQli7j0iCxMNT3QfGOiqvEsWy/X7JjokD/rtABSpyua+HKm0Zc3EdmStDOUly/zOSXIJ0OkY2G4mzpYHNViAWKdRrrvV4trWqcoksCQaMwAAplDuSfvHkr2Wda4YtSlEqJ6AC21gNTC0hTdd6MHdgwOwMQmUSSTU61oa7PXzhs2YDQGo6geYhkZtJC3c+Nr2q0U5+NlSwSo6015kAb6Rl8W+IRaUa2JuAwbukmr3jFStcxTNnO3LW1hG5xYtP4hxZayoOQlR+XpSsFw/gxWQVuAdNT+wjUwXAlLUkoSFTDpVgzVrozVOrx6nA/D0+UgrCEzJgByjOi+7OH6RuMq2C4Z2EozFpIliyUJ7yuVrbkxl4r48TPT2c7DoKBZicwAoKveFTPi3iWHURNUsOTRaQ3gWt0MCPiSTNL4jDpVupN330PrDJIr6SnhuDm/LNVKUbBfy9HP7wY+GMXL72HmBYGqFFP1p6xY/6NgZw/pTzKV+lVQ+zKb0UYVM+EsZJ70lQmDeWopLdCz+BMaCP/yvGyBlnIdP/wAqHB/3WMM4ZNw2MUJZwmVTVXKLADdVgPIxY4LxLHrm9mUOEtn7ZDBKerBztv0jZx3G8NhlmXkCFK+YykgMeeXXzaM3aYPhPD8PK/7aVPEqYs1JZS8zOAQ4Y5aDbYxpTfgMoStcnEz87f25HA/SRam5PMl4zvhvguGlLViUzDNUod0rUCACO9Vqks3KogvivjWJ7LssMFKzfOtPzJqCEJF+p5tvDmDXnpnxZPQyMTJSsD8s2XlPqG9IXJxfDpp/qSFSCfzSz3R1Dt/6xKPizEoSBPQlYJKWmJymgBNG5jSHIxvDpv8AqyjLUdUOG/4hvTWEAR8Ky1MrD4tIzPlz90n/AHJ/aNPguE4iiamWZn9MnvLzhSW2qMzmvsRnJ+Epc4f9tiEq/tLE03ysRf8ATHp+HYRMlcvDJTnKgVAP3qByVlmAzAUtVtK55csm4ZNMUgz5/YS6y5ZeetqGv+kGo5ua2HhHpcJgQFf2iw0fa+kVOGcOygS0sliSrKAA6qktuS9eQ2jaShgwLRCpC2vHEvrAhHjHE0aIJU0JnKSlJUosEhydgIdmpHnfiriRYSEHvFlLt8r0B2ffYQh5zEg4qcqaKiya2D/Kkp5fU9Y1sHhFSxUsLB1Gx0GYc6V1gMNIIAYAE2ZjccqH2YuyZi6VoNbu56aM+0aRikpNHarEggVs70enS8EqUEmgc0epb9tYCWXUaA0q99BQ7bQwKeuguxNydXar8okiYtzSlSWLg6Oxe/SFT5CrAtQVNQWNA+nXVzBruakCjaNqa8zAy0Kqc1HOj6sKFz7tEAjCK/8A6LHIZWHIUjosiZs3ifPTeOiTwSGBzAam92Jo7WJ5Rc7MNtq4v7uDFbshkZy+4IysBbKwcg0v5xR4jxZMtNVd64SLkt6Dn1jy49/8mD4vxkSQaOo22py2tHm+IccXNYfKAGYG/U/aKuLxZmKdXpZos8OwAUMyiKuMtHFPmIcUvbaOmSPP9Twfgy8QqhCUD5lmw5AfmPLzaPY4Lg6QgplJaWn55imq2qlbchSKgcJSFDKzAUoSKsBY9YOUs4mV2KVLzMaOlMtJs6mSVGr/AMwdv8hvHHoZXBErkH8JOlkqDqOa/il8o8I8Pi+D47CkkpWNc0s5k3ucv3EEj4axEtClUKgQEZJiXP6lXdh3dqnlC5XxViJZKFKzsfzAuD1orTWOks+RjL9OwvxlNFJiUzBYvQ/t6Q8YzAz/AJ0dko6gZfVNPMRMvj+Fnf8A7EoP+q/jmSyhDuE8NwBmCs5QKikCgTVJDvlcjxG+kFvWac0Ez4KSsPhsQlY2WzeCk6dQILgXCsbKmJFJaCaqJSpBAH5Q5Cq7NzMbnC+BpSSZMpMtLkFaz2i1AHrlApbpeK/xB8TrlLCZaTNNlqOYg0sGp9uUHHl2FmNLEfE6kkolBMyYl3lg3FXMssXUP0v0e0eZXi+H4gutKpK9w4Ho6fMRc+HeNYWdiB20pKXBcqLJ3qsMRt4wrH/DUrEzJhkzklaVd7KAUl/zAAuHJa5rXWN9vcGeaNPApmQfhcWFJDkJLa/3Jf1AYxk/hcdhrCZlG39RP39RAzvhLFSRnSMzFv6ZObd2odwwrSLPC+L44FIZSxmAImJNKgOVXF9bRWz9WGj4tWEI7aUmYFgvRqAlNAQQahUHKmcPxJCezXKWogDK4qdmdPpGzjQjss+IlJWCCVnKXQ1gH71WDMx9YDDfD8qV/WQlaA2xKgCHIdTl6igaDjz7TVZlWcBgJOAlKWMy1qUAm2dajRCA2gJem5d9N/hmAUn+pMCO2mABZQ7Eh+4nMTTUtR6xkcAwCpixiZ7sHEhCmcA/+RY/UatsPBvYYNBIBI6eNz4/SH6L4fIk5RzPv30iS0NJgVRMkqB0NIlBeDJFoEq0s8CKmzggFS6AO/8AEfP1r7fEKmqUUl+bMTQOKBgwrG78Z46iZI17y2Y00BHq3SMvhYZsxKH/AC1flQ9AXd41E1sKlJFAXDgMwfxDP/EPJy0BS96PS+uhFDUViqhBSCxNSxDliHd+V9XiwhRAZBcGwa1ga2ufpCj0SAWsVHQBg7WCmMVkSFDLUZhmdIYNzpqGaOKQCC5BDUctsXb35wcwBLhWc21pStC1Le9YOTPdqOSKFwfPawtBFOpdLU7oIem5LGETAXGWl2Ipemo0fbzeDTPy0UrbzO7WrpEhFDUJSTzLHxGkdHL4mAak/wDJvoI6JPnM/iFsrW/bl7aMnG8OCiVqWzj5QHNmFPCNaVhEscx27osd3UW9BDjJQlPyjwFfSPPPHq5XWHgOEgv+fVw/dt+U61i/hsKhIUFfOTYMzUv5Wi0iXLzUob5q5n1BFXBcQGKwSsxISS4LGjEi5AvyjX2iYWcTLLiagKFg6lWApYja+sX+H8LlfOmUAj5ioKUCkANQ5vQCrR5qapkqzhQU9Ab7Ehx7aNf4f4mXAGbKlIdgdKOW0A/eM854eN9bczCr7MLlyiaUrfoWf3rC+wws5CRNlkzLEAETEn+5QA9TtG0J0qWEmZ862IRchJqVKF0parmOxWEkYgBiETACUlOV25O4t9YONxi8u34wU/DicMsqQ5dwxVLmEBvlUQGA38KxRk45QIY5SA4ZWVObQPY10AaNKTg+yCghRWeRNttoDGlCJRWEJzajK7ua+pvFy9O54zuJfEa5hddSCzkg9RSw6RoyeISjKCpqCEu4UAXBJqQoXD1fSrx56QkFeYAMW7tCnTQ0Uddusaa5c1MvNLmUNSkJSlhb5QK+lqwbIc1M8oSgzCEupgT3VMKVYiqSB6xfwOGykTUS5bEZSqXR0m7ig08GvGQOLYnI2cs47yUhKgBpQB9o1MGD28nOuatCmK6lRYM4JO5IqbVjHPlZPGby65+vTcOlSwQgTSshPdlh5lHcqc1cvlDqoAKPCeOY/DKzImBaRLP5VFJKlBgAHYljrofGMediMilqSgJBJSMxCcqCflAJBI9fGJTKkT+8olbGuSlXBbMQ7Okab7wza1V7gmDlqDpKyWJD6kUASxsN/Y0+Hn8RMcEFEosMvyZh+k/nUP1WGjqqnGyrxK/w0lkJSxmKSKBLtlJeppblyMeywmECEpky6BIFqZR6VVU+ZjtOOeMcuR0mVmVyD+J2i/LpA9kAGBYf5iez5198o25fUqNbRCl0gAowSPCFIKqRXxWLEpJmLbKkex4mLEeQ+MuJkrTLQpgiqi7V1A3KR9WiSkjBmdNM9ZS+zlWuw0yt5Q6XhlLPcUUhJUUhgNmYtatzdtIZgOIAJLhkqclQ/SKCtvAfuz0yu0JLkWrTq7WPKsaSEEEF1Ekm4tmDtSm0NCMxzFXfo7lnNA9630reCTJDZTnFB8xL1BrWos3nE/hSE53dNHL1rsT51PnEDESyBYEVHzFqNSobaFTs+ckAgW1cF3FGDDr6RxluXBNhW7UN93a3OkMSSQSA5q4JN/8AdVJ672iSVT05WLFqUqkEe3hiV1APy9XtvWg+sAF92oFXfdxq1DrURWyKoRRq5k0fQio6dPOFInSHPdlZhv2gD0rTq8RFpBWBQluregTHQJ4UVEEjDD3aNZPCSNH6RH/TlP8ALHnx6NZEzDg/MGPK3mLQ+UmYPlW/9qixZjQK8vKNA8POoMLGBY0py08oRqlOKVIyTUBINHUzXL5VaaecVMJww4eambJmd1KvlUTbVIULuHFQf23JYUkEFyFXo48REyeDSlABBMsl3N0E2qCxAbYw5LMTyM4TO2WsoypUol3oUu7O7OBvaNrhnHXXZDnuhRNQWocpooMSzimsXp3DpyU/1JfaJSKKQ607WqReKqUpms2RR/uejFh75Ri8Yvp2cLXlMxiHzA1VcDQsXcRQ4lJNZSe8RUEH8pFaWavnFPFcImyJ3aIHaoBdSUuSEuCQfQuNhCJOLUZqsyshWogJq6Q5ZnqW5xm/1mwc+fWEYfADKUrLgWJVQF6kmnSLs84dWUVUxuErS1g9d6RewvD0BmBW5LA1NNrOSWNYjiaUBRldmEsx6uI58d/lv1y4cu9+tX4e4aVy1LTMYXSGBIFauakbMaMYtzeFhKFKnHOEhxVQA/2uxJLBq9IqcPn9mQUprlHdSMyhSulAwJo+sXJ+J/ELSC+RytSWS6UoBUXJLZmB8T4Q/wBvjvw2/wBmErhSaISkMakHKRX86moC70GjeF8pIKMNhwDMVZqBCdVquwF4ZJQpKSe5nUCbtcUoA5CRGj8P8KKEqmnMVqBAVYknTkPdY9HEW62uF8MRhpYly6qUXKjVSlm6lcuXhGrg5AQG3dydSbmE8OweQOT3lXJ+kWguvp9Y25UbQBUbftb2YkkUbneIzVdvKEJUpoVMXWDUffvwhevKBKHG+KDDyVK/MoMgc/2ABPhHkZmEmBLkkhzmcOplNdjruPWLeL4gcTOUWBTKJCRvdJpYlwObRYwhJf8AMigd71/Kw+9Y1Co4cIKSFKokv3ixDGpI8bbmsamFzUyJHZ08i1GYC/1ikcCM6s5B7mUjK9FNf9XrFjC4LIkBHypDJalSb6MLeZhC2ZZIYCmoFRTY1/frBS3KWYhzeulO8Do3vSFSsQUDvEEWY/Qg2FLRyJ0x3US1dKjUWe7RA3OVpABYMWf7h3Yt9N4OTKBzPkJGz1DXymxHlFLDZVkLLHIA1zSpuQ1TfSLInqS+XKE1NQ1NDTxtEgy54qHoXZxz8CNoEzaEtWocAW6B2tD+zdywGxcF9C4N9PbwqZJdIqGJDAXBo1dGp1iTk4sN/wCTwSojziYZmmjRUdCBS8O43h6JDUpEoliGJjjjsH8MNhHK4ck6RYSI5vOLAp/9KS9oTP8Ah5BqHSdx+0agPOJKucWLWVhMLNkguy0/2UV5Gh846fwLDzACykKJJzF0qchi+ahjUHWAxCEqSQoBQ2P2hxa8livhychzLmCa9SlXcUdfmsfFozMQgd1M5HZq0zhiLjuq16gx7NeAWn/SmU/SvvD/AJXEU+Id5OWfJLCxA7RHUnTxEWfi3frzuCkmW/ZgKANlHTcLqfQvHnfiSbOM7OZBSlmCgcwN6kigj2UzgqVMqWopZ7HMk8iNYozhPlEOnOA1UVOp+UndqVgnGcfxTjJdjyfBuLqM4AEEOA58ielbD949VjpqRKMyaohI/KLEtQM7dAOpiooyXKsiQpmPdCVNbYH/ADEYDDHFrC1qeTLolJAAWoXUdCAeVW5RnjJut+4dwvBzFqC1JdBqBY5XoOThqx73h0ugVlCR+VO1Ge3WKPDuHhTEu2nvaNpI8OVPYjcmMcr+JJ89PvBm9fpALEQqYxjTAytohU0M/wDnxgc/VoCaLmofYtpeJDKrtGB8WcZ7GVkT88zpQanwjXUlklRWQAC9RZuYjwmIUrEzSov/AG30N8zhIIZ/tFEDhapiARMLIJYE0O5qHdnu3hGvJmPYOGFUgHSxLevSMrIuWWmHPL5nQhqAJ5AO0WeGYgIzOoIUapQBc0Zyd40WjKIypOVTAAG/yg3BuTv7MWEzXWdc9Aa0FmPlC0sWUCX5ilbOQ7OfpC0ygZgVmvUhJYuHoz1/iIYsAhyySwNQVMVdRUvrQ3icRKdQfMxo1KW2rrFbDTfmBYnUAM7VZjUaGw1guIY1ObUEEd0aVqxLvSoiR0lAAajKNEimZie8M2t/ODzWcWroCX02OvlFObiSQ4c1teh5dBpvDpHeJu52qyrsQa84QtLXZqtQgs4porflCs4dgDZyrZt21q7kEecRKlEA1FTZmBtY/aJQQ4AUKG1geRa389YgiVKmEAjMx2DjwL2joUrBgl2I5OR1oDHQHI1hDEWjo6MOqVGDGkdHQAYtHD36x0dCgKiFRMdEgzLDw+sETQe94mOhoeQ+Ke5ipWXu5k95qPUfM1/GLay2X3tHR0UanxjfHMsCTmAGbfX5TrF3gcsdnKDBuzRTSw/cxMdBE9jJSyQ2w+0OA73vYx0dCwJRr5wKRHR0NRMy0AofSOjoEyPipZGEUxIdQePK8OV8w0yiniiOjoYWgUgFLBqtSlNoXPQBNlkAAhRYi9FUrHR0LKMBiFZVjMpsrs5Z2NY2eFJDjmA//tER0TVJnIF2DusPyY0itxZX+kdSpYPMNY7iOjoWYt8HUez8UDwzENBSS58/qBHR0SWJIsNCkv5iK2F/N0T/APYD6Ujo6ILuEDoDx0dHRMv/2Q=="/>
          <p:cNvSpPr>
            <a:spLocks noChangeAspect="1" noChangeArrowheads="1"/>
          </p:cNvSpPr>
          <p:nvPr/>
        </p:nvSpPr>
        <p:spPr bwMode="auto">
          <a:xfrm>
            <a:off x="0" y="-884238"/>
            <a:ext cx="2466975" cy="18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9" name="AutoShape 8" descr="data:image/jpeg;base64,/9j/4AAQSkZJRgABAQAAAQABAAD/2wCEAAkGBhMSERUUExQWFRUVGBgaGBcXGRgYGBwYGBgXFxgYFxcYGyYfGBwjHBUUHy8gIycpLCwsGB8xNTAqNSYrLCkBCQoKDgwOGg8PGikkHxwsLCwsLCwsLCwsLCksLCwpLCkpLCwpLCwsLCksKSwsLCwsLCwsLCwsLCwpKSwsKSksLP/AABEIAMIBAwMBIgACEQEDEQH/xAAbAAACAwEBAQAAAAAAAAAAAAACAwEEBQAGB//EAD8QAAECBAQDBgQFAwMEAgMAAAECEQADITEEEkFRBWFxEyKBkaHwBjKxwRRCUtHhI2LxM4KSFSRDomOyFjRT/8QAGAEBAQEBAQAAAAAAAAAAAAAAAQACAwT/xAAfEQEBAQADAQEAAwEAAAAAAAAAARECEiExQQMiURP/2gAMAwEAAhEDEQA/AN5KaawSfSEiQnY+JMGwGkc+zWLATEhBhKZ7CjcnhqccWrTzi0YYmR0g0y+T+EJ/EHeO/Eq3i1LYlnUUirisGvMFouH8Rsf3jkzzq/nD04oawyjE4biiaJWDLVsqz8lWMWsZgxNSzsdFC6TuP2iriJiFpIIvCMNjzKYGsv1SN+afpG5WbGTiMPMQvKtJDajKUK5gli9neJB1fy/iPVTZCZia1BqCPqDHl8dJVKVlWzGyrAjkd4V9QqZ5e/LWIQkAex6wKZj829ije3hgGsKd0hX4MEuHB8PpFkSh79IYhMIISmZRyCOlYLsavXz91iyBSOIg7RrpSezhiUiCSQbQUXYdQZYnJBR0HatdYWZUcBBwJEGnEPClGGmFlMGkKkjWFTECGrMKWrlGaZCVSht784RMl8vCLBBMKUFPGa1FYht+kQUjnDlEwpSX9/vGGysvto6GFB5eUdBpbglrZ8pY9YMSCRaHplhqiCTKTqx8I7ZHn9V/w6hoPMQKpJrbzHsxYOGRmCqAjUFQ56GK87hktZcmY5/+WZ6uqLIvTBhFezHSpDlsyX/S9fK8ThuGS0FwkPuXP1ixNkIV8yEHqlJ+oiyL0H4YgP53/aJ/D9A9Nf2gJeAlJXnShIVXvAN16xaNYPFlIWkJuoerPsaQteJkvlM2XmOj8n0F+UWZsgKoQFD+4OPWAThEaIQOiU/tD4sK4LjkozIC0LSCGKVgkZiaFNwzagRs4nDJmJyqDj3UbGKkpQTZvfKHoxHPwOnQ3jcrFjz+NwBlLrVJsftyMclMegxCgtBBDgxhLllJKTpDEkCOA2iY4Rm10kEAIIpgRExltCkQJW1/PT+IMCOaEY4GIJgFydix9PKF9q3zDlS38RaMOJgTEiOaLUExBMFAvFqwJVCyqGRDQHClCFqI1h7e/wDECfftoCqrR19+MJmSoveR97QpaA1ozYdU+wO3vziYeUcvr+8dB1Ot0Jgsu0Agcx94alOlo6ORahBISdoOggkzHgSBBZD16fyYNoMLhBRl02gGMWM0Tl5QEgJMEj+YeA8CS3vnyhBQTW1YYEMNIlEx7P4gjXmIGJJMVuJIBD6hvIw9RSKqpFHHYkmooCw3p7+kWnCAYl4WhVIOKtyCeJB9t/MD79mJb2z/AGgIs0c8Q0REkvAqA1r4RzRzxIrKR8vkbecGiY8S8CpL1iAjEQrt6sabbGDKoQ4wKo4mBzRYNcQYAmJUqBKucCDWBWYImFKUTCtG/OOgCFbHziIMXrelgQbQoAw0I9/SIOyCGBHIwaUUsfvErIFnfm48IUAjlB9iYccgtXdvvEKXyb3ziBQp+0F2vg9t45o4S6wFAPswxJeIloaOeJDRCzSrgDc0Hm0cpfiq7e7xQxJJFVMUmoLMQ7mvmG1aFEcRn94BsrUoARoQoHa8UJk583i17Owr/ugZ80qPU2Dh9rnYg+ELxRCUEasT9x9IyVnCzHSDvX1iyBHlMPxHEdqUoSnIkAByBUUNG3A849JImqKQSGOoi10kWW93iRC0zxDAuLS5ojLEvAuYg4wBVBGIMQoSY6sQI6FlC0AgggEG4NorzEFFUgkah7BtHMWc0ApcIpUueFW8tYOFLw+qaVdnp/EJGJaiix5+PnaGei+LRMLKo41rAGLB2SViBMyAJ96P4wIW96+X2gIu0PsH9o6Flth5P6xEWJ6mXKexrFqSlr0O7QiXLgs5GtIkeJ4TYufSAC8wcta8V1qzfwIKWgNb6ezDGb4mXej9YIpe8HLHpHFQ0aHr54O3vpiEUpAn37ELz0/mKeJxwSpINiWo3mRoLbQY0vZ26bmFrxaU3ettqNr4jzjNxmJSpYRmcVBbUVsX0ilicWlIASwSmw9mhq79ILTjTOMzZiCQGd3ZqhusZGI4gk0PeNC4PJh0LRnTcaXIBfyF2o20JlgM+gNRYk7e94y02AjLUkEsLmgcXp7pGfiZ+ZWUAl2O7AN784zMX8Uy5a+yd1WYbNV9BFrhakTEmZmJ1pYkUZ9hbzjNPGbV6U0xOYVCgGUGrV/A9Y0kTX8LtvGRhJiSe6nJqQBQg7j1HQxbEgKdQ1o3LntrGfjp9XigHnC5kitCoPz9IkUtBvDSASlD8zwSJitR5QyOSIQXPnZQ/wBn+kAjGJOrdafWHkRSm8LQS4zJN+6o7Na0MY5VZEyOzxmTODC6VqfR2UzWIpQ9I4YCaR/qNsw8rv4/aOskc7a0SqIzRlzZ06Wf9NSwBoQoX3YKGlKwwcbRcpUDtlPjXwMWwZV5UwwvsioV39tESOKSlglKgWvuHs40gzi09YPb8h8n6pTRMl/KAtOzsRbfxhkrEpUWBqwLPVjYteJmY0GgHnFSeCdKsWYf55RqS/rPLPxcUYWU8nf37vGacTOlkpUl9nJqNq1fz8Ydh8elZIeur/td7Rrqx2Wsx6+LejR0CFHRTDZ2+8dB1OvVmYYIp5QGZw3vziJMtST3lKI0fR9BGbJDLypyAdrRMxNjWCRMB+YsN+fOOTuLW8/8CGcpJg5cLbqBNYN+7+td4Ezw5ClM13oByeE4rHsN2IdqM9fAG96xl8Xxc3LlQXRq7HNo+7Ntp1jF5X9bnCS7EY/jso5UqKglamoWJYWB5sYy8RxByfnFW3ApYqZn5xXXIUUIKAkMSBmbMNXS9tnuPCF9jnQc1wokUo7NXlT3eDfGrMWPxpShTpLqFMybg3YmzCwGvrSVi0qcs1XAFdSTXXQaWiJ8zupTUprQ2/mM7GzwhLksz2oOjGAnT8YE6+z9owuMfE+R0Si6rFTuE1sNz6RkcZ4xn7qTRySd9gOQinguHKmG4Sm5J2FyBr+5aNYyPhstSpoIJFaqvU/VWrf5j6DwvELErKUl3UKtmIf5ibFRdT+zGFgjJlAElCKd1Kj9Sxubqb7AWsCvEqmFR7IyyzdmUsGswvavrHPnbfjrxkn16nDBRCApLAsk9Wp5ED20aEqZYHo++0ZOH4otKVFYJykCxoAWqfOvTcRbRxEgoNCSWbkfvHHtJHbNaYMCRAyC97wyhcDS8dJdjF8GFROaFgNHFUMFNeFqjguBUqsdOLnySExMC8c8ac0xxMC+0CTDg7K87AoUXIqzEh000Bys8VMdwiWJK2UtLJJ+csKFubeMaBjJ+IJqnQgEMWJFqgi5YuPuIYCcAFKZJDFtbX3IroY1MPhDQvbQEfXXXeKs5BKQDmHQlLHnUO1fOLEhSwEhxq7h35gi38nrG2VsS3oGoak1c7RVxvB0LLiiqsQWPRxfp6Rcltl5+evrb1iZayfBtRfm1ogwZvB8Q/zJNqlJe0dG+Fhqs/jEQ6WylY9+6R2at7Fr2619IWLd0ejVs1XcGM3EY1KVAmYkAO6SK5nbWv0jh28x16y3WquaEuSCwGxA6v0ijjMdmAzMhJLVUGbp010jKxXF3HzEH9ISTeljemukZmO4iAk0KjRtxS1TQufQPGNbkX508y+6tYXqxdr6gv1H8RRm8VJASmgSX3NbjMbamMqeVFffsAAomtKMB0DwU6UlBUkKzJ0BNWIv3abG9IC1Rju4oklSg9HYVpd6++cVMRxEkNYdfL6RnpnsHOW9iGFtdowuKfEASSlNVb/lH79I3GGnxXi6ZSXJrQJGv+I8nxPii56qu2ifdzE4PCTMVNbMHN1qPdA92Aj3Mj4GkSkBZmsBVc1TM2uXbzI6mNSC14zBcKAczDb8txq+Yh2Zo18Svs5fcl9qFMoECmYaFi7JBOzk60bXxeLwq5QlyJ6Epb/yIIWpTtmqAPlBAPMbCMA8CxsvvIUJgP6FP1ZKvtD1/wBXZlzeIS5iiZksgk1ylvIGLOHwUhQeXiTLW9BMBH/um0HPx8xBbESKVotJS53c3iZScDMuJko7gukebv5QyDWxKRxBCQZa0Tg7ulaV6AWLbabxqYbiy1LlJXJV2ygFE95KQXq1DYXDbx5zD/C4Wr/tMSlRFSKoUBzKa+gj2E+bMwshISJk9bh1EOeZATWmnqd88p5h431oYvicqUXUrKVCj0sC9L7xWwXEkrW8ufKW90vlP/GPJ8R+MJc2Y+JwnebK+ZSVhNgGYUb1eKn4Hh86sudMkK2mAKD8j/Mc+P8AF/rpf5P8fSMfjSgAkNd/CM/E/FMuWCVqZiBSpc1ZtS1WjzEjguLSP+3xCJqf05qH/at0+scviGJlpIn4RCkuSSZYZzcul0vzjX/L36P+uz49JJ+KcNMH+ognQKeWeVTD8ROEpIWpa0IJpZYD2AZyR5x5/gvBcJiwqaJBl5C/zkSy1VUNGGthHqOG4UTP6qgyRSWKFhu25p4MN431kc90tE6cSkJIW5/SQfL7xu4XAKPz0b16coPAYHJWrq8xy/iLqpp+mkOMWs6bw8g0Ibnf6QCsAoWIPT+Y0ljeAL6RDWMFMa0a8eZxGJUZqljUjK5Io+45R6D4oxSUpShu+uu3dB360brGJg+EF859ainMuKVjULTlzCwa40F6Q1emhZqGvJoakMBQuRs4+n+I7K2jHlle1TX3feEBRMYPWl/U3FN/DaHyVJUl81XIbU8626wlSg5AYX/yXs7RyUEUoCL2tQli7j0iCxMNT3QfGOiqvEsWy/X7JjokD/rtABSpyua+HKm0Zc3EdmStDOUly/zOSXIJ0OkY2G4mzpYHNViAWKdRrrvV4trWqcoksCQaMwAAplDuSfvHkr2Wda4YtSlEqJ6AC21gNTC0hTdd6MHdgwOwMQmUSSTU61oa7PXzhs2YDQGo6geYhkZtJC3c+Nr2q0U5+NlSwSo6015kAb6Rl8W+IRaUa2JuAwbukmr3jFStcxTNnO3LW1hG5xYtP4hxZayoOQlR+XpSsFw/gxWQVuAdNT+wjUwXAlLUkoSFTDpVgzVrozVOrx6nA/D0+UgrCEzJgByjOi+7OH6RuMq2C4Z2EozFpIliyUJ7yuVrbkxl4r48TPT2c7DoKBZicwAoKveFTPi3iWHURNUsOTRaQ3gWt0MCPiSTNL4jDpVupN330PrDJIr6SnhuDm/LNVKUbBfy9HP7wY+GMXL72HmBYGqFFP1p6xY/6NgZw/pTzKV+lVQ+zKb0UYVM+EsZJ70lQmDeWopLdCz+BMaCP/yvGyBlnIdP/wAqHB/3WMM4ZNw2MUJZwmVTVXKLADdVgPIxY4LxLHrm9mUOEtn7ZDBKerBztv0jZx3G8NhlmXkCFK+YykgMeeXXzaM3aYPhPD8PK/7aVPEqYs1JZS8zOAQ4Y5aDbYxpTfgMoStcnEz87f25HA/SRam5PMl4zvhvguGlLViUzDNUod0rUCACO9Vqks3KogvivjWJ7LssMFKzfOtPzJqCEJF+p5tvDmDXnpnxZPQyMTJSsD8s2XlPqG9IXJxfDpp/qSFSCfzSz3R1Dt/6xKPizEoSBPQlYJKWmJymgBNG5jSHIxvDpv8AqyjLUdUOG/4hvTWEAR8Ky1MrD4tIzPlz90n/AHJ/aNPguE4iiamWZn9MnvLzhSW2qMzmvsRnJ+Epc4f9tiEq/tLE03ysRf8ATHp+HYRMlcvDJTnKgVAP3qByVlmAzAUtVtK55csm4ZNMUgz5/YS6y5ZeetqGv+kGo5ua2HhHpcJgQFf2iw0fa+kVOGcOygS0sliSrKAA6qktuS9eQ2jaShgwLRCpC2vHEvrAhHjHE0aIJU0JnKSlJUosEhydgIdmpHnfiriRYSEHvFlLt8r0B2ffYQh5zEg4qcqaKiya2D/Kkp5fU9Y1sHhFSxUsLB1Gx0GYc6V1gMNIIAYAE2ZjccqH2YuyZi6VoNbu56aM+0aRikpNHarEggVs70enS8EqUEmgc0epb9tYCWXUaA0q99BQ7bQwKeuguxNydXar8okiYtzSlSWLg6Oxe/SFT5CrAtQVNQWNA+nXVzBruakCjaNqa8zAy0Kqc1HOj6sKFz7tEAjCK/8A6LHIZWHIUjosiZs3ifPTeOiTwSGBzAam92Jo7WJ5Rc7MNtq4v7uDFbshkZy+4IysBbKwcg0v5xR4jxZMtNVd64SLkt6Dn1jy49/8mD4vxkSQaOo22py2tHm+IccXNYfKAGYG/U/aKuLxZmKdXpZos8OwAUMyiKuMtHFPmIcUvbaOmSPP9Twfgy8QqhCUD5lmw5AfmPLzaPY4Lg6QgplJaWn55imq2qlbchSKgcJSFDKzAUoSKsBY9YOUs4mV2KVLzMaOlMtJs6mSVGr/AMwdv8hvHHoZXBErkH8JOlkqDqOa/il8o8I8Pi+D47CkkpWNc0s5k3ucv3EEj4axEtClUKgQEZJiXP6lXdh3dqnlC5XxViJZKFKzsfzAuD1orTWOks+RjL9OwvxlNFJiUzBYvQ/t6Q8YzAz/AJ0dko6gZfVNPMRMvj+Fnf8A7EoP+q/jmSyhDuE8NwBmCs5QKikCgTVJDvlcjxG+kFvWac0Ez4KSsPhsQlY2WzeCk6dQILgXCsbKmJFJaCaqJSpBAH5Q5Cq7NzMbnC+BpSSZMpMtLkFaz2i1AHrlApbpeK/xB8TrlLCZaTNNlqOYg0sGp9uUHHl2FmNLEfE6kkolBMyYl3lg3FXMssXUP0v0e0eZXi+H4gutKpK9w4Ho6fMRc+HeNYWdiB20pKXBcqLJ3qsMRt4wrH/DUrEzJhkzklaVd7KAUl/zAAuHJa5rXWN9vcGeaNPApmQfhcWFJDkJLa/3Jf1AYxk/hcdhrCZlG39RP39RAzvhLFSRnSMzFv6ZObd2odwwrSLPC+L44FIZSxmAImJNKgOVXF9bRWz9WGj4tWEI7aUmYFgvRqAlNAQQahUHKmcPxJCezXKWogDK4qdmdPpGzjQjss+IlJWCCVnKXQ1gH71WDMx9YDDfD8qV/WQlaA2xKgCHIdTl6igaDjz7TVZlWcBgJOAlKWMy1qUAm2dajRCA2gJem5d9N/hmAUn+pMCO2mABZQ7Eh+4nMTTUtR6xkcAwCpixiZ7sHEhCmcA/+RY/UatsPBvYYNBIBI6eNz4/SH6L4fIk5RzPv30iS0NJgVRMkqB0NIlBeDJFoEq0s8CKmzggFS6AO/8AEfP1r7fEKmqUUl+bMTQOKBgwrG78Z46iZI17y2Y00BHq3SMvhYZsxKH/AC1flQ9AXd41E1sKlJFAXDgMwfxDP/EPJy0BS96PS+uhFDUViqhBSCxNSxDliHd+V9XiwhRAZBcGwa1ga2ufpCj0SAWsVHQBg7WCmMVkSFDLUZhmdIYNzpqGaOKQCC5BDUctsXb35wcwBLhWc21pStC1Le9YOTPdqOSKFwfPawtBFOpdLU7oIem5LGETAXGWl2Ipemo0fbzeDTPy0UrbzO7WrpEhFDUJSTzLHxGkdHL4mAak/wDJvoI6JPnM/iFsrW/bl7aMnG8OCiVqWzj5QHNmFPCNaVhEscx27osd3UW9BDjJQlPyjwFfSPPPHq5XWHgOEgv+fVw/dt+U61i/hsKhIUFfOTYMzUv5Wi0iXLzUob5q5n1BFXBcQGKwSsxISS4LGjEi5AvyjX2iYWcTLLiagKFg6lWApYja+sX+H8LlfOmUAj5ioKUCkANQ5vQCrR5qapkqzhQU9Ab7Ehx7aNf4f4mXAGbKlIdgdKOW0A/eM854eN9bczCr7MLlyiaUrfoWf3rC+wws5CRNlkzLEAETEn+5QA9TtG0J0qWEmZ862IRchJqVKF0parmOxWEkYgBiETACUlOV25O4t9YONxi8u34wU/DicMsqQ5dwxVLmEBvlUQGA38KxRk45QIY5SA4ZWVObQPY10AaNKTg+yCghRWeRNttoDGlCJRWEJzajK7ua+pvFy9O54zuJfEa5hddSCzkg9RSw6RoyeISjKCpqCEu4UAXBJqQoXD1fSrx56QkFeYAMW7tCnTQ0Uddusaa5c1MvNLmUNSkJSlhb5QK+lqwbIc1M8oSgzCEupgT3VMKVYiqSB6xfwOGykTUS5bEZSqXR0m7ig08GvGQOLYnI2cs47yUhKgBpQB9o1MGD28nOuatCmK6lRYM4JO5IqbVjHPlZPGby65+vTcOlSwQgTSshPdlh5lHcqc1cvlDqoAKPCeOY/DKzImBaRLP5VFJKlBgAHYljrofGMediMilqSgJBJSMxCcqCflAJBI9fGJTKkT+8olbGuSlXBbMQ7Okab7wza1V7gmDlqDpKyWJD6kUASxsN/Y0+Hn8RMcEFEosMvyZh+k/nUP1WGjqqnGyrxK/w0lkJSxmKSKBLtlJeppblyMeywmECEpky6BIFqZR6VVU+ZjtOOeMcuR0mVmVyD+J2i/LpA9kAGBYf5iez5198o25fUqNbRCl0gAowSPCFIKqRXxWLEpJmLbKkex4mLEeQ+MuJkrTLQpgiqi7V1A3KR9WiSkjBmdNM9ZS+zlWuw0yt5Q6XhlLPcUUhJUUhgNmYtatzdtIZgOIAJLhkqclQ/SKCtvAfuz0yu0JLkWrTq7WPKsaSEEEF1Ekm4tmDtSm0NCMxzFXfo7lnNA9630reCTJDZTnFB8xL1BrWos3nE/hSE53dNHL1rsT51PnEDESyBYEVHzFqNSobaFTs+ckAgW1cF3FGDDr6RxluXBNhW7UN93a3OkMSSQSA5q4JN/8AdVJ672iSVT05WLFqUqkEe3hiV1APy9XtvWg+sAF92oFXfdxq1DrURWyKoRRq5k0fQio6dPOFInSHPdlZhv2gD0rTq8RFpBWBQluregTHQJ4UVEEjDD3aNZPCSNH6RH/TlP8ALHnx6NZEzDg/MGPK3mLQ+UmYPlW/9qixZjQK8vKNA8POoMLGBY0py08oRqlOKVIyTUBINHUzXL5VaaecVMJww4eambJmd1KvlUTbVIULuHFQf23JYUkEFyFXo48REyeDSlABBMsl3N0E2qCxAbYw5LMTyM4TO2WsoypUol3oUu7O7OBvaNrhnHXXZDnuhRNQWocpooMSzimsXp3DpyU/1JfaJSKKQ607WqReKqUpms2RR/uejFh75Ri8Yvp2cLXlMxiHzA1VcDQsXcRQ4lJNZSe8RUEH8pFaWavnFPFcImyJ3aIHaoBdSUuSEuCQfQuNhCJOLUZqsyshWogJq6Q5ZnqW5xm/1mwc+fWEYfADKUrLgWJVQF6kmnSLs84dWUVUxuErS1g9d6RewvD0BmBW5LA1NNrOSWNYjiaUBRldmEsx6uI58d/lv1y4cu9+tX4e4aVy1LTMYXSGBIFauakbMaMYtzeFhKFKnHOEhxVQA/2uxJLBq9IqcPn9mQUprlHdSMyhSulAwJo+sXJ+J/ELSC+RytSWS6UoBUXJLZmB8T4Q/wBvjvw2/wBmErhSaISkMakHKRX86moC70GjeF8pIKMNhwDMVZqBCdVquwF4ZJQpKSe5nUCbtcUoA5CRGj8P8KKEqmnMVqBAVYknTkPdY9HEW62uF8MRhpYly6qUXKjVSlm6lcuXhGrg5AQG3dydSbmE8OweQOT3lXJ+kWguvp9Y25UbQBUbftb2YkkUbneIzVdvKEJUpoVMXWDUffvwhevKBKHG+KDDyVK/MoMgc/2ABPhHkZmEmBLkkhzmcOplNdjruPWLeL4gcTOUWBTKJCRvdJpYlwObRYwhJf8AMigd71/Kw+9Y1Co4cIKSFKokv3ixDGpI8bbmsamFzUyJHZ08i1GYC/1ikcCM6s5B7mUjK9FNf9XrFjC4LIkBHypDJalSb6MLeZhC2ZZIYCmoFRTY1/frBS3KWYhzeulO8Do3vSFSsQUDvEEWY/Qg2FLRyJ0x3US1dKjUWe7RA3OVpABYMWf7h3Yt9N4OTKBzPkJGz1DXymxHlFLDZVkLLHIA1zSpuQ1TfSLInqS+XKE1NQ1NDTxtEgy54qHoXZxz8CNoEzaEtWocAW6B2tD+zdywGxcF9C4N9PbwqZJdIqGJDAXBo1dGp1iTk4sN/wCTwSojziYZmmjRUdCBS8O43h6JDUpEoliGJjjjsH8MNhHK4ck6RYSI5vOLAp/9KS9oTP8Ah5BqHSdx+0agPOJKucWLWVhMLNkguy0/2UV5Gh846fwLDzACykKJJzF0qchi+ahjUHWAxCEqSQoBQ2P2hxa8livhychzLmCa9SlXcUdfmsfFozMQgd1M5HZq0zhiLjuq16gx7NeAWn/SmU/SvvD/AJXEU+Id5OWfJLCxA7RHUnTxEWfi3frzuCkmW/ZgKANlHTcLqfQvHnfiSbOM7OZBSlmCgcwN6kigj2UzgqVMqWopZ7HMk8iNYozhPlEOnOA1UVOp+UndqVgnGcfxTjJdjyfBuLqM4AEEOA58ielbD949VjpqRKMyaohI/KLEtQM7dAOpiooyXKsiQpmPdCVNbYH/ADEYDDHFrC1qeTLolJAAWoXUdCAeVW5RnjJut+4dwvBzFqC1JdBqBY5XoOThqx73h0ugVlCR+VO1Ge3WKPDuHhTEu2nvaNpI8OVPYjcmMcr+JJ89PvBm9fpALEQqYxjTAytohU0M/wDnxgc/VoCaLmofYtpeJDKrtGB8WcZ7GVkT88zpQanwjXUlklRWQAC9RZuYjwmIUrEzSov/AG30N8zhIIZ/tFEDhapiARMLIJYE0O5qHdnu3hGvJmPYOGFUgHSxLevSMrIuWWmHPL5nQhqAJ5AO0WeGYgIzOoIUapQBc0Zyd40WjKIypOVTAAG/yg3BuTv7MWEzXWdc9Aa0FmPlC0sWUCX5ilbOQ7OfpC0ygZgVmvUhJYuHoz1/iIYsAhyySwNQVMVdRUvrQ3icRKdQfMxo1KW2rrFbDTfmBYnUAM7VZjUaGw1guIY1ObUEEd0aVqxLvSoiR0lAAajKNEimZie8M2t/ODzWcWroCX02OvlFObiSQ4c1teh5dBpvDpHeJu52qyrsQa84QtLXZqtQgs4porflCs4dgDZyrZt21q7kEecRKlEA1FTZmBtY/aJQQ4AUKG1geRa389YgiVKmEAjMx2DjwL2joUrBgl2I5OR1oDHQHI1hDEWjo6MOqVGDGkdHQAYtHD36x0dCgKiFRMdEgzLDw+sETQe94mOhoeQ+Ke5ipWXu5k95qPUfM1/GLay2X3tHR0UanxjfHMsCTmAGbfX5TrF3gcsdnKDBuzRTSw/cxMdBE9jJSyQ2w+0OA73vYx0dCwJRr5wKRHR0NRMy0AofSOjoEyPipZGEUxIdQePK8OV8w0yiniiOjoYWgUgFLBqtSlNoXPQBNlkAAhRYi9FUrHR0LKMBiFZVjMpsrs5Z2NY2eFJDjmA//tER0TVJnIF2DusPyY0itxZX+kdSpYPMNY7iOjoWYt8HUez8UDwzENBSS58/qBHR0SWJIsNCkv5iK2F/N0T/APYD6Ujo6ILuEDoDx0dHRMv/2Q=="/>
          <p:cNvSpPr>
            <a:spLocks noChangeAspect="1" noChangeArrowheads="1"/>
          </p:cNvSpPr>
          <p:nvPr/>
        </p:nvSpPr>
        <p:spPr bwMode="auto">
          <a:xfrm>
            <a:off x="0" y="-884238"/>
            <a:ext cx="2466975" cy="18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0" name="AutoShape 10" descr="data:image/jpeg;base64,/9j/4AAQSkZJRgABAQAAAQABAAD/2wCEAAkGBhMSERUUExQWFRUVGBgaGBcXGRgYGBwYGBgXFxgYFxcYGyYfGBwjHBUUHy8gIycpLCwsGB8xNTAqNSYrLCkBCQoKDgwOGg8PGikkHxwsLCwsLCwsLCwsLCksLCwpLCkpLCwpLCwsLCksKSwsLCwsLCwsLCwsLCwpKSwsKSksLP/AABEIAMIBAwMBIgACEQEDEQH/xAAbAAACAwEBAQAAAAAAAAAAAAACAwEEBQAGB//EAD8QAAECBAQDBgQFAwMEAgMAAAECEQADITEEEkFRBWFxEyKBkaHwBjKxwRRCUtHhI2LxM4KSFSRDomOyFjRT/8QAGAEBAQEBAQAAAAAAAAAAAAAAAQACAwT/xAAfEQEBAQADAQEAAwEAAAAAAAAAARECEiExQQMiURP/2gAMAwEAAhEDEQA/AN5KaawSfSEiQnY+JMGwGkc+zWLATEhBhKZ7CjcnhqccWrTzi0YYmR0g0y+T+EJ/EHeO/Eq3i1LYlnUUirisGvMFouH8Rsf3jkzzq/nD04oawyjE4biiaJWDLVsqz8lWMWsZgxNSzsdFC6TuP2iriJiFpIIvCMNjzKYGsv1SN+afpG5WbGTiMPMQvKtJDajKUK5gli9neJB1fy/iPVTZCZia1BqCPqDHl8dJVKVlWzGyrAjkd4V9QqZ5e/LWIQkAex6wKZj829ije3hgGsKd0hX4MEuHB8PpFkSh79IYhMIISmZRyCOlYLsavXz91iyBSOIg7RrpSezhiUiCSQbQUXYdQZYnJBR0HatdYWZUcBBwJEGnEPClGGmFlMGkKkjWFTECGrMKWrlGaZCVSht784RMl8vCLBBMKUFPGa1FYht+kQUjnDlEwpSX9/vGGysvto6GFB5eUdBpbglrZ8pY9YMSCRaHplhqiCTKTqx8I7ZHn9V/w6hoPMQKpJrbzHsxYOGRmCqAjUFQ56GK87hktZcmY5/+WZ6uqLIvTBhFezHSpDlsyX/S9fK8ThuGS0FwkPuXP1ixNkIV8yEHqlJ+oiyL0H4YgP53/aJ/D9A9Nf2gJeAlJXnShIVXvAN16xaNYPFlIWkJuoerPsaQteJkvlM2XmOj8n0F+UWZsgKoQFD+4OPWAThEaIQOiU/tD4sK4LjkozIC0LSCGKVgkZiaFNwzagRs4nDJmJyqDj3UbGKkpQTZvfKHoxHPwOnQ3jcrFjz+NwBlLrVJsftyMclMegxCgtBBDgxhLllJKTpDEkCOA2iY4Rm10kEAIIpgRExltCkQJW1/PT+IMCOaEY4GIJgFydix9PKF9q3zDlS38RaMOJgTEiOaLUExBMFAvFqwJVCyqGRDQHClCFqI1h7e/wDECfftoCqrR19+MJmSoveR97QpaA1ozYdU+wO3vziYeUcvr+8dB1Ot0Jgsu0Agcx94alOlo6ORahBISdoOggkzHgSBBZD16fyYNoMLhBRl02gGMWM0Tl5QEgJMEj+YeA8CS3vnyhBQTW1YYEMNIlEx7P4gjXmIGJJMVuJIBD6hvIw9RSKqpFHHYkmooCw3p7+kWnCAYl4WhVIOKtyCeJB9t/MD79mJb2z/AGgIs0c8Q0REkvAqA1r4RzRzxIrKR8vkbecGiY8S8CpL1iAjEQrt6sabbGDKoQ4wKo4mBzRYNcQYAmJUqBKucCDWBWYImFKUTCtG/OOgCFbHziIMXrelgQbQoAw0I9/SIOyCGBHIwaUUsfvErIFnfm48IUAjlB9iYccgtXdvvEKXyb3ziBQp+0F2vg9t45o4S6wFAPswxJeIloaOeJDRCzSrgDc0Hm0cpfiq7e7xQxJJFVMUmoLMQ7mvmG1aFEcRn94BsrUoARoQoHa8UJk583i17Owr/ugZ80qPU2Dh9rnYg+ELxRCUEasT9x9IyVnCzHSDvX1iyBHlMPxHEdqUoSnIkAByBUUNG3A849JImqKQSGOoi10kWW93iRC0zxDAuLS5ojLEvAuYg4wBVBGIMQoSY6sQI6FlC0AgggEG4NorzEFFUgkah7BtHMWc0ApcIpUueFW8tYOFLw+qaVdnp/EJGJaiix5+PnaGei+LRMLKo41rAGLB2SViBMyAJ96P4wIW96+X2gIu0PsH9o6Flth5P6xEWJ6mXKexrFqSlr0O7QiXLgs5GtIkeJ4TYufSAC8wcta8V1qzfwIKWgNb6ezDGb4mXej9YIpe8HLHpHFQ0aHr54O3vpiEUpAn37ELz0/mKeJxwSpINiWo3mRoLbQY0vZ26bmFrxaU3ettqNr4jzjNxmJSpYRmcVBbUVsX0ilicWlIASwSmw9mhq79ILTjTOMzZiCQGd3ZqhusZGI4gk0PeNC4PJh0LRnTcaXIBfyF2o20JlgM+gNRYk7e94y02AjLUkEsLmgcXp7pGfiZ+ZWUAl2O7AN784zMX8Uy5a+yd1WYbNV9BFrhakTEmZmJ1pYkUZ9hbzjNPGbV6U0xOYVCgGUGrV/A9Y0kTX8LtvGRhJiSe6nJqQBQg7j1HQxbEgKdQ1o3LntrGfjp9XigHnC5kitCoPz9IkUtBvDSASlD8zwSJitR5QyOSIQXPnZQ/wBn+kAjGJOrdafWHkRSm8LQS4zJN+6o7Na0MY5VZEyOzxmTODC6VqfR2UzWIpQ9I4YCaR/qNsw8rv4/aOskc7a0SqIzRlzZ06Wf9NSwBoQoX3YKGlKwwcbRcpUDtlPjXwMWwZV5UwwvsioV39tESOKSlglKgWvuHs40gzi09YPb8h8n6pTRMl/KAtOzsRbfxhkrEpUWBqwLPVjYteJmY0GgHnFSeCdKsWYf55RqS/rPLPxcUYWU8nf37vGacTOlkpUl9nJqNq1fz8Ydh8elZIeur/td7Rrqx2Wsx6+LejR0CFHRTDZ2+8dB1OvVmYYIp5QGZw3vziJMtST3lKI0fR9BGbJDLypyAdrRMxNjWCRMB+YsN+fOOTuLW8/8CGcpJg5cLbqBNYN+7+td4Ezw5ClM13oByeE4rHsN2IdqM9fAG96xl8Xxc3LlQXRq7HNo+7Ntp1jF5X9bnCS7EY/jso5UqKglamoWJYWB5sYy8RxByfnFW3ApYqZn5xXXIUUIKAkMSBmbMNXS9tnuPCF9jnQc1wokUo7NXlT3eDfGrMWPxpShTpLqFMybg3YmzCwGvrSVi0qcs1XAFdSTXXQaWiJ8zupTUprQ2/mM7GzwhLksz2oOjGAnT8YE6+z9owuMfE+R0Si6rFTuE1sNz6RkcZ4xn7qTRySd9gOQinguHKmG4Sm5J2FyBr+5aNYyPhstSpoIJFaqvU/VWrf5j6DwvELErKUl3UKtmIf5ibFRdT+zGFgjJlAElCKd1Kj9Sxubqb7AWsCvEqmFR7IyyzdmUsGswvavrHPnbfjrxkn16nDBRCApLAsk9Wp5ED20aEqZYHo++0ZOH4otKVFYJykCxoAWqfOvTcRbRxEgoNCSWbkfvHHtJHbNaYMCRAyC97wyhcDS8dJdjF8GFROaFgNHFUMFNeFqjguBUqsdOLnySExMC8c8ac0xxMC+0CTDg7K87AoUXIqzEh000Bys8VMdwiWJK2UtLJJ+csKFubeMaBjJ+IJqnQgEMWJFqgi5YuPuIYCcAFKZJDFtbX3IroY1MPhDQvbQEfXXXeKs5BKQDmHQlLHnUO1fOLEhSwEhxq7h35gi38nrG2VsS3oGoak1c7RVxvB0LLiiqsQWPRxfp6Rcltl5+evrb1iZayfBtRfm1ogwZvB8Q/zJNqlJe0dG+Fhqs/jEQ6WylY9+6R2at7Fr2619IWLd0ejVs1XcGM3EY1KVAmYkAO6SK5nbWv0jh28x16y3WquaEuSCwGxA6v0ijjMdmAzMhJLVUGbp010jKxXF3HzEH9ISTeljemukZmO4iAk0KjRtxS1TQufQPGNbkX508y+6tYXqxdr6gv1H8RRm8VJASmgSX3NbjMbamMqeVFffsAAomtKMB0DwU6UlBUkKzJ0BNWIv3abG9IC1Rju4oklSg9HYVpd6++cVMRxEkNYdfL6RnpnsHOW9iGFtdowuKfEASSlNVb/lH79I3GGnxXi6ZSXJrQJGv+I8nxPii56qu2ifdzE4PCTMVNbMHN1qPdA92Aj3Mj4GkSkBZmsBVc1TM2uXbzI6mNSC14zBcKAczDb8txq+Yh2Zo18Svs5fcl9qFMoECmYaFi7JBOzk60bXxeLwq5QlyJ6Epb/yIIWpTtmqAPlBAPMbCMA8CxsvvIUJgP6FP1ZKvtD1/wBXZlzeIS5iiZksgk1ylvIGLOHwUhQeXiTLW9BMBH/um0HPx8xBbESKVotJS53c3iZScDMuJko7gukebv5QyDWxKRxBCQZa0Tg7ulaV6AWLbabxqYbiy1LlJXJV2ygFE95KQXq1DYXDbx5zD/C4Wr/tMSlRFSKoUBzKa+gj2E+bMwshISJk9bh1EOeZATWmnqd88p5h431oYvicqUXUrKVCj0sC9L7xWwXEkrW8ufKW90vlP/GPJ8R+MJc2Y+JwnebK+ZSVhNgGYUb1eKn4Hh86sudMkK2mAKD8j/Mc+P8AF/rpf5P8fSMfjSgAkNd/CM/E/FMuWCVqZiBSpc1ZtS1WjzEjguLSP+3xCJqf05qH/at0+scviGJlpIn4RCkuSSZYZzcul0vzjX/L36P+uz49JJ+KcNMH+ognQKeWeVTD8ROEpIWpa0IJpZYD2AZyR5x5/gvBcJiwqaJBl5C/zkSy1VUNGGthHqOG4UTP6qgyRSWKFhu25p4MN431kc90tE6cSkJIW5/SQfL7xu4XAKPz0b16coPAYHJWrq8xy/iLqpp+mkOMWs6bw8g0Ibnf6QCsAoWIPT+Y0ljeAL6RDWMFMa0a8eZxGJUZqljUjK5Io+45R6D4oxSUpShu+uu3dB360brGJg+EF859ainMuKVjULTlzCwa40F6Q1emhZqGvJoakMBQuRs4+n+I7K2jHlle1TX3feEBRMYPWl/U3FN/DaHyVJUl81XIbU8626wlSg5AYX/yXs7RyUEUoCL2tQli7j0iCxMNT3QfGOiqvEsWy/X7JjokD/rtABSpyua+HKm0Zc3EdmStDOUly/zOSXIJ0OkY2G4mzpYHNViAWKdRrrvV4trWqcoksCQaMwAAplDuSfvHkr2Wda4YtSlEqJ6AC21gNTC0hTdd6MHdgwOwMQmUSSTU61oa7PXzhs2YDQGo6geYhkZtJC3c+Nr2q0U5+NlSwSo6015kAb6Rl8W+IRaUa2JuAwbukmr3jFStcxTNnO3LW1hG5xYtP4hxZayoOQlR+XpSsFw/gxWQVuAdNT+wjUwXAlLUkoSFTDpVgzVrozVOrx6nA/D0+UgrCEzJgByjOi+7OH6RuMq2C4Z2EozFpIliyUJ7yuVrbkxl4r48TPT2c7DoKBZicwAoKveFTPi3iWHURNUsOTRaQ3gWt0MCPiSTNL4jDpVupN330PrDJIr6SnhuDm/LNVKUbBfy9HP7wY+GMXL72HmBYGqFFP1p6xY/6NgZw/pTzKV+lVQ+zKb0UYVM+EsZJ70lQmDeWopLdCz+BMaCP/yvGyBlnIdP/wAqHB/3WMM4ZNw2MUJZwmVTVXKLADdVgPIxY4LxLHrm9mUOEtn7ZDBKerBztv0jZx3G8NhlmXkCFK+YykgMeeXXzaM3aYPhPD8PK/7aVPEqYs1JZS8zOAQ4Y5aDbYxpTfgMoStcnEz87f25HA/SRam5PMl4zvhvguGlLViUzDNUod0rUCACO9Vqks3KogvivjWJ7LssMFKzfOtPzJqCEJF+p5tvDmDXnpnxZPQyMTJSsD8s2XlPqG9IXJxfDpp/qSFSCfzSz3R1Dt/6xKPizEoSBPQlYJKWmJymgBNG5jSHIxvDpv8AqyjLUdUOG/4hvTWEAR8Ky1MrD4tIzPlz90n/AHJ/aNPguE4iiamWZn9MnvLzhSW2qMzmvsRnJ+Epc4f9tiEq/tLE03ysRf8ATHp+HYRMlcvDJTnKgVAP3qByVlmAzAUtVtK55csm4ZNMUgz5/YS6y5ZeetqGv+kGo5ua2HhHpcJgQFf2iw0fa+kVOGcOygS0sliSrKAA6qktuS9eQ2jaShgwLRCpC2vHEvrAhHjHE0aIJU0JnKSlJUosEhydgIdmpHnfiriRYSEHvFlLt8r0B2ffYQh5zEg4qcqaKiya2D/Kkp5fU9Y1sHhFSxUsLB1Gx0GYc6V1gMNIIAYAE2ZjccqH2YuyZi6VoNbu56aM+0aRikpNHarEggVs70enS8EqUEmgc0epb9tYCWXUaA0q99BQ7bQwKeuguxNydXar8okiYtzSlSWLg6Oxe/SFT5CrAtQVNQWNA+nXVzBruakCjaNqa8zAy0Kqc1HOj6sKFz7tEAjCK/8A6LHIZWHIUjosiZs3ifPTeOiTwSGBzAam92Jo7WJ5Rc7MNtq4v7uDFbshkZy+4IysBbKwcg0v5xR4jxZMtNVd64SLkt6Dn1jy49/8mD4vxkSQaOo22py2tHm+IccXNYfKAGYG/U/aKuLxZmKdXpZos8OwAUMyiKuMtHFPmIcUvbaOmSPP9Twfgy8QqhCUD5lmw5AfmPLzaPY4Lg6QgplJaWn55imq2qlbchSKgcJSFDKzAUoSKsBY9YOUs4mV2KVLzMaOlMtJs6mSVGr/AMwdv8hvHHoZXBErkH8JOlkqDqOa/il8o8I8Pi+D47CkkpWNc0s5k3ucv3EEj4axEtClUKgQEZJiXP6lXdh3dqnlC5XxViJZKFKzsfzAuD1orTWOks+RjL9OwvxlNFJiUzBYvQ/t6Q8YzAz/AJ0dko6gZfVNPMRMvj+Fnf8A7EoP+q/jmSyhDuE8NwBmCs5QKikCgTVJDvlcjxG+kFvWac0Ez4KSsPhsQlY2WzeCk6dQILgXCsbKmJFJaCaqJSpBAH5Q5Cq7NzMbnC+BpSSZMpMtLkFaz2i1AHrlApbpeK/xB8TrlLCZaTNNlqOYg0sGp9uUHHl2FmNLEfE6kkolBMyYl3lg3FXMssXUP0v0e0eZXi+H4gutKpK9w4Ho6fMRc+HeNYWdiB20pKXBcqLJ3qsMRt4wrH/DUrEzJhkzklaVd7KAUl/zAAuHJa5rXWN9vcGeaNPApmQfhcWFJDkJLa/3Jf1AYxk/hcdhrCZlG39RP39RAzvhLFSRnSMzFv6ZObd2odwwrSLPC+L44FIZSxmAImJNKgOVXF9bRWz9WGj4tWEI7aUmYFgvRqAlNAQQahUHKmcPxJCezXKWogDK4qdmdPpGzjQjss+IlJWCCVnKXQ1gH71WDMx9YDDfD8qV/WQlaA2xKgCHIdTl6igaDjz7TVZlWcBgJOAlKWMy1qUAm2dajRCA2gJem5d9N/hmAUn+pMCO2mABZQ7Eh+4nMTTUtR6xkcAwCpixiZ7sHEhCmcA/+RY/UatsPBvYYNBIBI6eNz4/SH6L4fIk5RzPv30iS0NJgVRMkqB0NIlBeDJFoEq0s8CKmzggFS6AO/8AEfP1r7fEKmqUUl+bMTQOKBgwrG78Z46iZI17y2Y00BHq3SMvhYZsxKH/AC1flQ9AXd41E1sKlJFAXDgMwfxDP/EPJy0BS96PS+uhFDUViqhBSCxNSxDliHd+V9XiwhRAZBcGwa1ga2ufpCj0SAWsVHQBg7WCmMVkSFDLUZhmdIYNzpqGaOKQCC5BDUctsXb35wcwBLhWc21pStC1Le9YOTPdqOSKFwfPawtBFOpdLU7oIem5LGETAXGWl2Ipemo0fbzeDTPy0UrbzO7WrpEhFDUJSTzLHxGkdHL4mAak/wDJvoI6JPnM/iFsrW/bl7aMnG8OCiVqWzj5QHNmFPCNaVhEscx27osd3UW9BDjJQlPyjwFfSPPPHq5XWHgOEgv+fVw/dt+U61i/hsKhIUFfOTYMzUv5Wi0iXLzUob5q5n1BFXBcQGKwSsxISS4LGjEi5AvyjX2iYWcTLLiagKFg6lWApYja+sX+H8LlfOmUAj5ioKUCkANQ5vQCrR5qapkqzhQU9Ab7Ehx7aNf4f4mXAGbKlIdgdKOW0A/eM854eN9bczCr7MLlyiaUrfoWf3rC+wws5CRNlkzLEAETEn+5QA9TtG0J0qWEmZ862IRchJqVKF0parmOxWEkYgBiETACUlOV25O4t9YONxi8u34wU/DicMsqQ5dwxVLmEBvlUQGA38KxRk45QIY5SA4ZWVObQPY10AaNKTg+yCghRWeRNttoDGlCJRWEJzajK7ua+pvFy9O54zuJfEa5hddSCzkg9RSw6RoyeISjKCpqCEu4UAXBJqQoXD1fSrx56QkFeYAMW7tCnTQ0Uddusaa5c1MvNLmUNSkJSlhb5QK+lqwbIc1M8oSgzCEupgT3VMKVYiqSB6xfwOGykTUS5bEZSqXR0m7ig08GvGQOLYnI2cs47yUhKgBpQB9o1MGD28nOuatCmK6lRYM4JO5IqbVjHPlZPGby65+vTcOlSwQgTSshPdlh5lHcqc1cvlDqoAKPCeOY/DKzImBaRLP5VFJKlBgAHYljrofGMediMilqSgJBJSMxCcqCflAJBI9fGJTKkT+8olbGuSlXBbMQ7Okab7wza1V7gmDlqDpKyWJD6kUASxsN/Y0+Hn8RMcEFEosMvyZh+k/nUP1WGjqqnGyrxK/w0lkJSxmKSKBLtlJeppblyMeywmECEpky6BIFqZR6VVU+ZjtOOeMcuR0mVmVyD+J2i/LpA9kAGBYf5iez5198o25fUqNbRCl0gAowSPCFIKqRXxWLEpJmLbKkex4mLEeQ+MuJkrTLQpgiqi7V1A3KR9WiSkjBmdNM9ZS+zlWuw0yt5Q6XhlLPcUUhJUUhgNmYtatzdtIZgOIAJLhkqclQ/SKCtvAfuz0yu0JLkWrTq7WPKsaSEEEF1Ekm4tmDtSm0NCMxzFXfo7lnNA9630reCTJDZTnFB8xL1BrWos3nE/hSE53dNHL1rsT51PnEDESyBYEVHzFqNSobaFTs+ckAgW1cF3FGDDr6RxluXBNhW7UN93a3OkMSSQSA5q4JN/8AdVJ672iSVT05WLFqUqkEe3hiV1APy9XtvWg+sAF92oFXfdxq1DrURWyKoRRq5k0fQio6dPOFInSHPdlZhv2gD0rTq8RFpBWBQluregTHQJ4UVEEjDD3aNZPCSNH6RH/TlP8ALHnx6NZEzDg/MGPK3mLQ+UmYPlW/9qixZjQK8vKNA8POoMLGBY0py08oRqlOKVIyTUBINHUzXL5VaaecVMJww4eambJmd1KvlUTbVIULuHFQf23JYUkEFyFXo48REyeDSlABBMsl3N0E2qCxAbYw5LMTyM4TO2WsoypUol3oUu7O7OBvaNrhnHXXZDnuhRNQWocpooMSzimsXp3DpyU/1JfaJSKKQ607WqReKqUpms2RR/uejFh75Ri8Yvp2cLXlMxiHzA1VcDQsXcRQ4lJNZSe8RUEH8pFaWavnFPFcImyJ3aIHaoBdSUuSEuCQfQuNhCJOLUZqsyshWogJq6Q5ZnqW5xm/1mwc+fWEYfADKUrLgWJVQF6kmnSLs84dWUVUxuErS1g9d6RewvD0BmBW5LA1NNrOSWNYjiaUBRldmEsx6uI58d/lv1y4cu9+tX4e4aVy1LTMYXSGBIFauakbMaMYtzeFhKFKnHOEhxVQA/2uxJLBq9IqcPn9mQUprlHdSMyhSulAwJo+sXJ+J/ELSC+RytSWS6UoBUXJLZmB8T4Q/wBvjvw2/wBmErhSaISkMakHKRX86moC70GjeF8pIKMNhwDMVZqBCdVquwF4ZJQpKSe5nUCbtcUoA5CRGj8P8KKEqmnMVqBAVYknTkPdY9HEW62uF8MRhpYly6qUXKjVSlm6lcuXhGrg5AQG3dydSbmE8OweQOT3lXJ+kWguvp9Y25UbQBUbftb2YkkUbneIzVdvKEJUpoVMXWDUffvwhevKBKHG+KDDyVK/MoMgc/2ABPhHkZmEmBLkkhzmcOplNdjruPWLeL4gcTOUWBTKJCRvdJpYlwObRYwhJf8AMigd71/Kw+9Y1Co4cIKSFKokv3ixDGpI8bbmsamFzUyJHZ08i1GYC/1ikcCM6s5B7mUjK9FNf9XrFjC4LIkBHypDJalSb6MLeZhC2ZZIYCmoFRTY1/frBS3KWYhzeulO8Do3vSFSsQUDvEEWY/Qg2FLRyJ0x3US1dKjUWe7RA3OVpABYMWf7h3Yt9N4OTKBzPkJGz1DXymxHlFLDZVkLLHIA1zSpuQ1TfSLInqS+XKE1NQ1NDTxtEgy54qHoXZxz8CNoEzaEtWocAW6B2tD+zdywGxcF9C4N9PbwqZJdIqGJDAXBo1dGp1iTk4sN/wCTwSojziYZmmjRUdCBS8O43h6JDUpEoliGJjjjsH8MNhHK4ck6RYSI5vOLAp/9KS9oTP8Ah5BqHSdx+0agPOJKucWLWVhMLNkguy0/2UV5Gh846fwLDzACykKJJzF0qchi+ahjUHWAxCEqSQoBQ2P2hxa8livhychzLmCa9SlXcUdfmsfFozMQgd1M5HZq0zhiLjuq16gx7NeAWn/SmU/SvvD/AJXEU+Id5OWfJLCxA7RHUnTxEWfi3frzuCkmW/ZgKANlHTcLqfQvHnfiSbOM7OZBSlmCgcwN6kigj2UzgqVMqWopZ7HMk8iNYozhPlEOnOA1UVOp+UndqVgnGcfxTjJdjyfBuLqM4AEEOA58ielbD949VjpqRKMyaohI/KLEtQM7dAOpiooyXKsiQpmPdCVNbYH/ADEYDDHFrC1qeTLolJAAWoXUdCAeVW5RnjJut+4dwvBzFqC1JdBqBY5XoOThqx73h0ugVlCR+VO1Ge3WKPDuHhTEu2nvaNpI8OVPYjcmMcr+JJ89PvBm9fpALEQqYxjTAytohU0M/wDnxgc/VoCaLmofYtpeJDKrtGB8WcZ7GVkT88zpQanwjXUlklRWQAC9RZuYjwmIUrEzSov/AG30N8zhIIZ/tFEDhapiARMLIJYE0O5qHdnu3hGvJmPYOGFUgHSxLevSMrIuWWmHPL5nQhqAJ5AO0WeGYgIzOoIUapQBc0Zyd40WjKIypOVTAAG/yg3BuTv7MWEzXWdc9Aa0FmPlC0sWUCX5ilbOQ7OfpC0ygZgVmvUhJYuHoz1/iIYsAhyySwNQVMVdRUvrQ3icRKdQfMxo1KW2rrFbDTfmBYnUAM7VZjUaGw1guIY1ObUEEd0aVqxLvSoiR0lAAajKNEimZie8M2t/ODzWcWroCX02OvlFObiSQ4c1teh5dBpvDpHeJu52qyrsQa84QtLXZqtQgs4porflCs4dgDZyrZt21q7kEecRKlEA1FTZmBtY/aJQQ4AUKG1geRa389YgiVKmEAjMx2DjwL2joUrBgl2I5OR1oDHQHI1hDEWjo6MOqVGDGkdHQAYtHD36x0dCgKiFRMdEgzLDw+sETQe94mOhoeQ+Ke5ipWXu5k95qPUfM1/GLay2X3tHR0UanxjfHMsCTmAGbfX5TrF3gcsdnKDBuzRTSw/cxMdBE9jJSyQ2w+0OA73vYx0dCwJRr5wKRHR0NRMy0AofSOjoEyPipZGEUxIdQePK8OV8w0yiniiOjoYWgUgFLBqtSlNoXPQBNlkAAhRYi9FUrHR0LKMBiFZVjMpsrs5Z2NY2eFJDjmA//tER0TVJnIF2DusPyY0itxZX+kdSpYPMNY7iOjoWYt8HUez8UDwzENBSS58/qBHR0SWJIsNCkv5iK2F/N0T/APYD6Ujo6ILuEDoDx0dHRMv/2Q=="/>
          <p:cNvSpPr>
            <a:spLocks noChangeAspect="1" noChangeArrowheads="1"/>
          </p:cNvSpPr>
          <p:nvPr/>
        </p:nvSpPr>
        <p:spPr bwMode="auto">
          <a:xfrm>
            <a:off x="0" y="-884238"/>
            <a:ext cx="2466975" cy="18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1751" name="Picture 12" descr="http://wakeupwakecounty.com/cms/files/image/stormwa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24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" y="5029200"/>
            <a:ext cx="77724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Water runs across the earth’s surface to the lowest points, picking up nutrients, sediment, and toxins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1524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Reforestation in the Critical Area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290513"/>
            <a:ext cx="815340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400" i="1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Swan Harbor Farm Park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212 trees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90 shrubs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175 groundcover perennials </a:t>
            </a: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68611" name="Picture 6" descr="swan_harbor_pp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990600"/>
            <a:ext cx="4454525" cy="565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8" descr="swan_harbor_ppt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014538"/>
            <a:ext cx="365760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1524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Reforestation in the Critical Area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290513"/>
            <a:ext cx="815340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400" i="1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n-lt"/>
                <a:cs typeface="+mn-cs"/>
              </a:rPr>
              <a:t>Tydings</a:t>
            </a: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Park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167 trees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73 shrubs</a:t>
            </a: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69635" name="Picture 5" descr="tydings_pp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762000"/>
            <a:ext cx="468471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9" descr="October 26 2012 0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581400"/>
            <a:ext cx="416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1524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Reforestation Vision for the Critical Area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552450"/>
            <a:ext cx="81534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400" i="1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Maintenance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No mowing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No tree tubes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No stakes 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No herbicides</a:t>
            </a:r>
          </a:p>
        </p:txBody>
      </p:sp>
      <p:pic>
        <p:nvPicPr>
          <p:cNvPr id="70659" name="Picture 2" descr="http://wilsonforsup.com/wp-content/uploads/2011/07/Oak-in-Tree-Tub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838200"/>
            <a:ext cx="2936875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http://blog.grasshopperpartshouse.com/wp-content/uploads/2012/01/Grasshopper-in-Between-Trees2-216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838200"/>
            <a:ext cx="20574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6" descr="http://dalenproducts.info/wp-content/uploads/2011/03/TSD-12-In-Use-WE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4324350"/>
            <a:ext cx="34194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2514600"/>
            <a:ext cx="8153400" cy="1662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400" i="1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Will do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Mulching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Pruning at 2 year mark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Weeding to control </a:t>
            </a:r>
            <a:r>
              <a:rPr lang="en-US" dirty="0" err="1">
                <a:solidFill>
                  <a:schemeClr val="tx2"/>
                </a:solidFill>
                <a:latin typeface="+mn-lt"/>
                <a:cs typeface="+mn-cs"/>
              </a:rPr>
              <a:t>invasives</a:t>
            </a:r>
            <a:endParaRPr lang="en-US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152400"/>
            <a:ext cx="9372600" cy="1143000"/>
          </a:xfrm>
        </p:spPr>
        <p:txBody>
          <a:bodyPr/>
          <a:lstStyle/>
          <a:p>
            <a:r>
              <a:rPr lang="en-US" sz="3200" smtClean="0">
                <a:solidFill>
                  <a:schemeClr val="tx2"/>
                </a:solidFill>
              </a:rPr>
              <a:t>Reforestation Vision for the Critical Area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552450"/>
            <a:ext cx="8153400" cy="2770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400" i="1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 Master Gardener Volunteering Opportunity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Identifying surrounding native and invasive plants – existing and future projects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Planting, dividing, and transplanting perennials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Soil treatments for establishing new trees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Pruning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Removing invasive plant species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Mulching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 Weeding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4192588"/>
            <a:ext cx="7391400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tx2"/>
                </a:solidFill>
                <a:latin typeface="+mn-lt"/>
                <a:cs typeface="+mn-cs"/>
              </a:rPr>
              <a:t>Master Gardener’s can educate student and adult volunteers on the above gardening practices and then write an article about the experience!</a:t>
            </a:r>
          </a:p>
          <a:p>
            <a:pPr>
              <a:defRPr/>
            </a:pPr>
            <a:endParaRPr lang="en-US" sz="2400" i="1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en-US" sz="2400" i="1" dirty="0">
                <a:solidFill>
                  <a:schemeClr val="tx2"/>
                </a:solidFill>
                <a:latin typeface="+mn-lt"/>
                <a:cs typeface="+mn-cs"/>
              </a:rPr>
              <a:t>***See Bryan to sign up to participate in an upcoming workshop to be held at the Anita </a:t>
            </a:r>
            <a:r>
              <a:rPr lang="en-US" sz="2400" i="1" dirty="0" err="1">
                <a:solidFill>
                  <a:schemeClr val="tx2"/>
                </a:solidFill>
                <a:latin typeface="+mn-lt"/>
                <a:cs typeface="+mn-cs"/>
              </a:rPr>
              <a:t>Leight</a:t>
            </a:r>
            <a:r>
              <a:rPr lang="en-US" sz="2400" i="1" dirty="0">
                <a:solidFill>
                  <a:schemeClr val="tx2"/>
                </a:solidFill>
                <a:latin typeface="+mn-lt"/>
                <a:cs typeface="+mn-cs"/>
              </a:rPr>
              <a:t> Estuary Center on Saturday April 13, 2013*** </a:t>
            </a:r>
          </a:p>
          <a:p>
            <a:pPr>
              <a:defRPr/>
            </a:pPr>
            <a:endParaRPr lang="en-US" sz="2400" i="1" dirty="0">
              <a:latin typeface="+mn-lt"/>
              <a:cs typeface="+mn-cs"/>
            </a:endParaRPr>
          </a:p>
        </p:txBody>
      </p:sp>
      <p:pic>
        <p:nvPicPr>
          <p:cNvPr id="71684" name="Picture 2" descr="http://cmsimg.news-press.com/apps/pbcsi.dll/bilde?Site=A4&amp;Date=20121005&amp;Category=COASTAL_LIFE&amp;ArtNo=310050011&amp;Ref=AR&amp;MaxW=640&amp;Border=0&amp;Unknown-path-CREW-offers-visitors-much-se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905000"/>
            <a:ext cx="357822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8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3" descr="end_pi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solidFill>
                  <a:schemeClr val="bg1"/>
                </a:solidFill>
              </a:rPr>
              <a:t>Where can I find out more about the Critical Area Program?</a:t>
            </a:r>
            <a:endParaRPr 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048000"/>
            <a:ext cx="7772400" cy="4114800"/>
          </a:xfrm>
        </p:spPr>
        <p:txBody>
          <a:bodyPr/>
          <a:lstStyle/>
          <a:p>
            <a:pPr algn="ctr">
              <a:buFont typeface="Monotype Sorts"/>
              <a:buNone/>
            </a:pPr>
            <a:r>
              <a:rPr lang="en-US" sz="2400" smtClean="0">
                <a:solidFill>
                  <a:schemeClr val="bg1"/>
                </a:solidFill>
              </a:rPr>
              <a:t>Contact: Bryan Lightner</a:t>
            </a:r>
          </a:p>
          <a:p>
            <a:pPr algn="ctr">
              <a:buFont typeface="Monotype Sorts"/>
              <a:buNone/>
            </a:pPr>
            <a:r>
              <a:rPr lang="en-US" sz="2400" smtClean="0">
                <a:solidFill>
                  <a:schemeClr val="bg1"/>
                </a:solidFill>
              </a:rPr>
              <a:t>Department of Planning and Zoning</a:t>
            </a:r>
          </a:p>
          <a:p>
            <a:pPr algn="ctr">
              <a:buFont typeface="Monotype Sorts"/>
              <a:buNone/>
            </a:pPr>
            <a:r>
              <a:rPr lang="en-US" sz="2400" smtClean="0">
                <a:solidFill>
                  <a:schemeClr val="bg1"/>
                </a:solidFill>
              </a:rPr>
              <a:t>220 S. Main Street</a:t>
            </a:r>
          </a:p>
          <a:p>
            <a:pPr algn="ctr">
              <a:buFont typeface="Monotype Sorts"/>
              <a:buNone/>
            </a:pPr>
            <a:r>
              <a:rPr lang="en-US" sz="2400" smtClean="0">
                <a:solidFill>
                  <a:schemeClr val="bg1"/>
                </a:solidFill>
              </a:rPr>
              <a:t>Bel Air, Maryland 21014</a:t>
            </a:r>
          </a:p>
          <a:p>
            <a:pPr algn="ctr">
              <a:buFont typeface="Monotype Sorts"/>
              <a:buNone/>
            </a:pPr>
            <a:r>
              <a:rPr lang="en-US" sz="2400" smtClean="0">
                <a:solidFill>
                  <a:schemeClr val="bg1"/>
                </a:solidFill>
              </a:rPr>
              <a:t>Telephone: 410 - 638-3103 ext. 1386</a:t>
            </a:r>
          </a:p>
          <a:p>
            <a:pPr algn="ctr">
              <a:buFont typeface="Monotype Sorts"/>
              <a:buNone/>
            </a:pPr>
            <a:r>
              <a:rPr lang="en-US" sz="2400" smtClean="0">
                <a:solidFill>
                  <a:schemeClr val="bg1"/>
                </a:solidFill>
              </a:rPr>
              <a:t>Email: bclightner@harfordcountymd.gov</a:t>
            </a:r>
          </a:p>
        </p:txBody>
      </p:sp>
    </p:spTree>
  </p:cSld>
  <p:clrMapOvr>
    <a:masterClrMapping/>
  </p:clrMapOvr>
  <p:transition advTm="2491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Nutrients</a:t>
            </a:r>
          </a:p>
        </p:txBody>
      </p:sp>
      <p:pic>
        <p:nvPicPr>
          <p:cNvPr id="32770" name="Picture 2" descr="http://www.masseyservices.com/wp-content/uploads/2012/07/Happy-Lawn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86400" y="974725"/>
            <a:ext cx="2122488" cy="2759075"/>
          </a:xfrm>
        </p:spPr>
      </p:pic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838200" y="1181100"/>
            <a:ext cx="3124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Examples</a:t>
            </a:r>
            <a:r>
              <a:rPr lang="en-US">
                <a:solidFill>
                  <a:schemeClr val="tx2"/>
                </a:solidFill>
              </a:rPr>
              <a:t> </a:t>
            </a:r>
          </a:p>
          <a:p>
            <a:pPr>
              <a:buFont typeface="Arial" charset="0"/>
              <a:buChar char="•"/>
            </a:pPr>
            <a:endParaRPr lang="en-US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Fertilizer from happy lawns</a:t>
            </a:r>
          </a:p>
          <a:p>
            <a:pPr>
              <a:buFont typeface="Arial" charset="0"/>
              <a:buChar char="•"/>
            </a:pPr>
            <a:endParaRPr lang="en-US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Fertilizer from farms</a:t>
            </a:r>
          </a:p>
          <a:p>
            <a:pPr>
              <a:buFont typeface="Arial" charset="0"/>
              <a:buChar char="•"/>
            </a:pPr>
            <a:endParaRPr lang="en-US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Failing septic systems</a:t>
            </a:r>
          </a:p>
          <a:p>
            <a:pPr>
              <a:buFont typeface="Arial" charset="0"/>
              <a:buChar char="•"/>
            </a:pPr>
            <a:endParaRPr lang="en-US"/>
          </a:p>
        </p:txBody>
      </p:sp>
      <p:pic>
        <p:nvPicPr>
          <p:cNvPr id="32772" name="Picture 4" descr="http://www.rodale.com/files/images/10707424.previ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581400"/>
            <a:ext cx="3048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 descr="http://thewmeacblog.files.wordpress.com/2011/06/failing_septic_system_resizedphotocourtesyofwww-sharedwaters-n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962400"/>
            <a:ext cx="34290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48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Sediments</a:t>
            </a:r>
          </a:p>
        </p:txBody>
      </p:sp>
      <p:pic>
        <p:nvPicPr>
          <p:cNvPr id="33794" name="Picture 2" descr="http://www.chesapeakebay.net/images/issues/Sediment_page_image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24400" y="3048000"/>
            <a:ext cx="3810000" cy="2286000"/>
          </a:xfrm>
        </p:spPr>
      </p:pic>
      <p:pic>
        <p:nvPicPr>
          <p:cNvPr id="33795" name="Picture 4" descr="http://www.holmestead.ca/chemtrails/farmfiel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581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533400" y="1181100"/>
            <a:ext cx="3810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Examples</a:t>
            </a:r>
            <a:r>
              <a:rPr lang="en-US">
                <a:solidFill>
                  <a:schemeClr val="tx2"/>
                </a:solidFill>
              </a:rPr>
              <a:t> </a:t>
            </a:r>
          </a:p>
          <a:p>
            <a:pPr>
              <a:buFont typeface="Arial" charset="0"/>
              <a:buChar char="•"/>
            </a:pPr>
            <a:endParaRPr lang="en-US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Bare earth from farm fields in winter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Bare earth from development sites</a:t>
            </a:r>
          </a:p>
          <a:p>
            <a:pPr>
              <a:buFont typeface="Arial" charset="0"/>
              <a:buChar char="•"/>
            </a:pPr>
            <a:endParaRPr lang="en-US"/>
          </a:p>
        </p:txBody>
      </p:sp>
    </p:spTree>
  </p:cSld>
  <p:clrMapOvr>
    <a:masterClrMapping/>
  </p:clrMapOvr>
  <p:transition advTm="1348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Toxins</a:t>
            </a:r>
          </a:p>
        </p:txBody>
      </p:sp>
      <p:pic>
        <p:nvPicPr>
          <p:cNvPr id="34818" name="Picture 2" descr="http://www.mosproject.com/wp-content/uploads/2012/05/pesticides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3352800"/>
            <a:ext cx="3511550" cy="3009900"/>
          </a:xfrm>
        </p:spPr>
      </p:pic>
      <p:pic>
        <p:nvPicPr>
          <p:cNvPr id="34819" name="Picture 4" descr="Heavy Metals">
            <a:hlinkClick r:id="rId3" tooltip="Heavy Metals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990600"/>
            <a:ext cx="3430588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6" descr="http://t2.gstatic.com/images?q=tbn:ANd9GcRghVUC7jXTVHHo0oTgh7dXq77aDSSoobsjJIQeksgmh00n4Xu4k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3962400"/>
            <a:ext cx="349885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8"/>
          <p:cNvSpPr txBox="1">
            <a:spLocks noChangeArrowheads="1"/>
          </p:cNvSpPr>
          <p:nvPr/>
        </p:nvSpPr>
        <p:spPr bwMode="auto">
          <a:xfrm>
            <a:off x="533400" y="1181100"/>
            <a:ext cx="3810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Examples of Heavy Metals</a:t>
            </a:r>
            <a:r>
              <a:rPr lang="en-US">
                <a:solidFill>
                  <a:schemeClr val="tx2"/>
                </a:solidFill>
              </a:rPr>
              <a:t> </a:t>
            </a:r>
          </a:p>
          <a:p>
            <a:pPr>
              <a:buFont typeface="Arial" charset="0"/>
              <a:buChar char="•"/>
            </a:pPr>
            <a:endParaRPr lang="en-US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Air Pollution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Old, unlined Landfill leachate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Pesticides</a:t>
            </a:r>
          </a:p>
        </p:txBody>
      </p:sp>
    </p:spTree>
  </p:cSld>
  <p:clrMapOvr>
    <a:masterClrMapping/>
  </p:clrMapOvr>
  <p:transition advTm="1348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AutoShape 4" descr="data:image/jpeg;base64,/9j/4AAQSkZJRgABAQAAAQABAAD/2wCEAAkGBhMSERUUExQWFRUVGBgaGBcXGRgYGBwYGBgXFxgYFxcYGyYfGBwjHBUUHy8gIycpLCwsGB8xNTAqNSYrLCkBCQoKDgwOGg8PGikkHxwsLCwsLCwsLCwsLCksLCwpLCkpLCwpLCwsLCksKSwsLCwsLCwsLCwsLCwpKSwsKSksLP/AABEIAMIBAwMBIgACEQEDEQH/xAAbAAACAwEBAQAAAAAAAAAAAAACAwEEBQAGB//EAD8QAAECBAQDBgQFAwMEAgMAAAECEQADITEEEkFRBWFxEyKBkaHwBjKxwRRCUtHhI2LxM4KSFSRDomOyFjRT/8QAGAEBAQEBAQAAAAAAAAAAAAAAAQACAwT/xAAfEQEBAQADAQEAAwEAAAAAAAAAARECEiExQQMiURP/2gAMAwEAAhEDEQA/AN5KaawSfSEiQnY+JMGwGkc+zWLATEhBhKZ7CjcnhqccWrTzi0YYmR0g0y+T+EJ/EHeO/Eq3i1LYlnUUirisGvMFouH8Rsf3jkzzq/nD04oawyjE4biiaJWDLVsqz8lWMWsZgxNSzsdFC6TuP2iriJiFpIIvCMNjzKYGsv1SN+afpG5WbGTiMPMQvKtJDajKUK5gli9neJB1fy/iPVTZCZia1BqCPqDHl8dJVKVlWzGyrAjkd4V9QqZ5e/LWIQkAex6wKZj829ije3hgGsKd0hX4MEuHB8PpFkSh79IYhMIISmZRyCOlYLsavXz91iyBSOIg7RrpSezhiUiCSQbQUXYdQZYnJBR0HatdYWZUcBBwJEGnEPClGGmFlMGkKkjWFTECGrMKWrlGaZCVSht784RMl8vCLBBMKUFPGa1FYht+kQUjnDlEwpSX9/vGGysvto6GFB5eUdBpbglrZ8pY9YMSCRaHplhqiCTKTqx8I7ZHn9V/w6hoPMQKpJrbzHsxYOGRmCqAjUFQ56GK87hktZcmY5/+WZ6uqLIvTBhFezHSpDlsyX/S9fK8ThuGS0FwkPuXP1ixNkIV8yEHqlJ+oiyL0H4YgP53/aJ/D9A9Nf2gJeAlJXnShIVXvAN16xaNYPFlIWkJuoerPsaQteJkvlM2XmOj8n0F+UWZsgKoQFD+4OPWAThEaIQOiU/tD4sK4LjkozIC0LSCGKVgkZiaFNwzagRs4nDJmJyqDj3UbGKkpQTZvfKHoxHPwOnQ3jcrFjz+NwBlLrVJsftyMclMegxCgtBBDgxhLllJKTpDEkCOA2iY4Rm10kEAIIpgRExltCkQJW1/PT+IMCOaEY4GIJgFydix9PKF9q3zDlS38RaMOJgTEiOaLUExBMFAvFqwJVCyqGRDQHClCFqI1h7e/wDECfftoCqrR19+MJmSoveR97QpaA1ozYdU+wO3vziYeUcvr+8dB1Ot0Jgsu0Agcx94alOlo6ORahBISdoOggkzHgSBBZD16fyYNoMLhBRl02gGMWM0Tl5QEgJMEj+YeA8CS3vnyhBQTW1YYEMNIlEx7P4gjXmIGJJMVuJIBD6hvIw9RSKqpFHHYkmooCw3p7+kWnCAYl4WhVIOKtyCeJB9t/MD79mJb2z/AGgIs0c8Q0REkvAqA1r4RzRzxIrKR8vkbecGiY8S8CpL1iAjEQrt6sabbGDKoQ4wKo4mBzRYNcQYAmJUqBKucCDWBWYImFKUTCtG/OOgCFbHziIMXrelgQbQoAw0I9/SIOyCGBHIwaUUsfvErIFnfm48IUAjlB9iYccgtXdvvEKXyb3ziBQp+0F2vg9t45o4S6wFAPswxJeIloaOeJDRCzSrgDc0Hm0cpfiq7e7xQxJJFVMUmoLMQ7mvmG1aFEcRn94BsrUoARoQoHa8UJk583i17Owr/ugZ80qPU2Dh9rnYg+ELxRCUEasT9x9IyVnCzHSDvX1iyBHlMPxHEdqUoSnIkAByBUUNG3A849JImqKQSGOoi10kWW93iRC0zxDAuLS5ojLEvAuYg4wBVBGIMQoSY6sQI6FlC0AgggEG4NorzEFFUgkah7BtHMWc0ApcIpUueFW8tYOFLw+qaVdnp/EJGJaiix5+PnaGei+LRMLKo41rAGLB2SViBMyAJ96P4wIW96+X2gIu0PsH9o6Flth5P6xEWJ6mXKexrFqSlr0O7QiXLgs5GtIkeJ4TYufSAC8wcta8V1qzfwIKWgNb6ezDGb4mXej9YIpe8HLHpHFQ0aHr54O3vpiEUpAn37ELz0/mKeJxwSpINiWo3mRoLbQY0vZ26bmFrxaU3ettqNr4jzjNxmJSpYRmcVBbUVsX0ilicWlIASwSmw9mhq79ILTjTOMzZiCQGd3ZqhusZGI4gk0PeNC4PJh0LRnTcaXIBfyF2o20JlgM+gNRYk7e94y02AjLUkEsLmgcXp7pGfiZ+ZWUAl2O7AN784zMX8Uy5a+yd1WYbNV9BFrhakTEmZmJ1pYkUZ9hbzjNPGbV6U0xOYVCgGUGrV/A9Y0kTX8LtvGRhJiSe6nJqQBQg7j1HQxbEgKdQ1o3LntrGfjp9XigHnC5kitCoPz9IkUtBvDSASlD8zwSJitR5QyOSIQXPnZQ/wBn+kAjGJOrdafWHkRSm8LQS4zJN+6o7Na0MY5VZEyOzxmTODC6VqfR2UzWIpQ9I4YCaR/qNsw8rv4/aOskc7a0SqIzRlzZ06Wf9NSwBoQoX3YKGlKwwcbRcpUDtlPjXwMWwZV5UwwvsioV39tESOKSlglKgWvuHs40gzi09YPb8h8n6pTRMl/KAtOzsRbfxhkrEpUWBqwLPVjYteJmY0GgHnFSeCdKsWYf55RqS/rPLPxcUYWU8nf37vGacTOlkpUl9nJqNq1fz8Ydh8elZIeur/td7Rrqx2Wsx6+LejR0CFHRTDZ2+8dB1OvVmYYIp5QGZw3vziJMtST3lKI0fR9BGbJDLypyAdrRMxNjWCRMB+YsN+fOOTuLW8/8CGcpJg5cLbqBNYN+7+td4Ezw5ClM13oByeE4rHsN2IdqM9fAG96xl8Xxc3LlQXRq7HNo+7Ntp1jF5X9bnCS7EY/jso5UqKglamoWJYWB5sYy8RxByfnFW3ApYqZn5xXXIUUIKAkMSBmbMNXS9tnuPCF9jnQc1wokUo7NXlT3eDfGrMWPxpShTpLqFMybg3YmzCwGvrSVi0qcs1XAFdSTXXQaWiJ8zupTUprQ2/mM7GzwhLksz2oOjGAnT8YE6+z9owuMfE+R0Si6rFTuE1sNz6RkcZ4xn7qTRySd9gOQinguHKmG4Sm5J2FyBr+5aNYyPhstSpoIJFaqvU/VWrf5j6DwvELErKUl3UKtmIf5ibFRdT+zGFgjJlAElCKd1Kj9Sxubqb7AWsCvEqmFR7IyyzdmUsGswvavrHPnbfjrxkn16nDBRCApLAsk9Wp5ED20aEqZYHo++0ZOH4otKVFYJykCxoAWqfOvTcRbRxEgoNCSWbkfvHHtJHbNaYMCRAyC97wyhcDS8dJdjF8GFROaFgNHFUMFNeFqjguBUqsdOLnySExMC8c8ac0xxMC+0CTDg7K87AoUXIqzEh000Bys8VMdwiWJK2UtLJJ+csKFubeMaBjJ+IJqnQgEMWJFqgi5YuPuIYCcAFKZJDFtbX3IroY1MPhDQvbQEfXXXeKs5BKQDmHQlLHnUO1fOLEhSwEhxq7h35gi38nrG2VsS3oGoak1c7RVxvB0LLiiqsQWPRxfp6Rcltl5+evrb1iZayfBtRfm1ogwZvB8Q/zJNqlJe0dG+Fhqs/jEQ6WylY9+6R2at7Fr2619IWLd0ejVs1XcGM3EY1KVAmYkAO6SK5nbWv0jh28x16y3WquaEuSCwGxA6v0ijjMdmAzMhJLVUGbp010jKxXF3HzEH9ISTeljemukZmO4iAk0KjRtxS1TQufQPGNbkX508y+6tYXqxdr6gv1H8RRm8VJASmgSX3NbjMbamMqeVFffsAAomtKMB0DwU6UlBUkKzJ0BNWIv3abG9IC1Rju4oklSg9HYVpd6++cVMRxEkNYdfL6RnpnsHOW9iGFtdowuKfEASSlNVb/lH79I3GGnxXi6ZSXJrQJGv+I8nxPii56qu2ifdzE4PCTMVNbMHN1qPdA92Aj3Mj4GkSkBZmsBVc1TM2uXbzI6mNSC14zBcKAczDb8txq+Yh2Zo18Svs5fcl9qFMoECmYaFi7JBOzk60bXxeLwq5QlyJ6Epb/yIIWpTtmqAPlBAPMbCMA8CxsvvIUJgP6FP1ZKvtD1/wBXZlzeIS5iiZksgk1ylvIGLOHwUhQeXiTLW9BMBH/um0HPx8xBbESKVotJS53c3iZScDMuJko7gukebv5QyDWxKRxBCQZa0Tg7ulaV6AWLbabxqYbiy1LlJXJV2ygFE95KQXq1DYXDbx5zD/C4Wr/tMSlRFSKoUBzKa+gj2E+bMwshISJk9bh1EOeZATWmnqd88p5h431oYvicqUXUrKVCj0sC9L7xWwXEkrW8ufKW90vlP/GPJ8R+MJc2Y+JwnebK+ZSVhNgGYUb1eKn4Hh86sudMkK2mAKD8j/Mc+P8AF/rpf5P8fSMfjSgAkNd/CM/E/FMuWCVqZiBSpc1ZtS1WjzEjguLSP+3xCJqf05qH/at0+scviGJlpIn4RCkuSSZYZzcul0vzjX/L36P+uz49JJ+KcNMH+ognQKeWeVTD8ROEpIWpa0IJpZYD2AZyR5x5/gvBcJiwqaJBl5C/zkSy1VUNGGthHqOG4UTP6qgyRSWKFhu25p4MN431kc90tE6cSkJIW5/SQfL7xu4XAKPz0b16coPAYHJWrq8xy/iLqpp+mkOMWs6bw8g0Ibnf6QCsAoWIPT+Y0ljeAL6RDWMFMa0a8eZxGJUZqljUjK5Io+45R6D4oxSUpShu+uu3dB360brGJg+EF859ainMuKVjULTlzCwa40F6Q1emhZqGvJoakMBQuRs4+n+I7K2jHlle1TX3feEBRMYPWl/U3FN/DaHyVJUl81XIbU8626wlSg5AYX/yXs7RyUEUoCL2tQli7j0iCxMNT3QfGOiqvEsWy/X7JjokD/rtABSpyua+HKm0Zc3EdmStDOUly/zOSXIJ0OkY2G4mzpYHNViAWKdRrrvV4trWqcoksCQaMwAAplDuSfvHkr2Wda4YtSlEqJ6AC21gNTC0hTdd6MHdgwOwMQmUSSTU61oa7PXzhs2YDQGo6geYhkZtJC3c+Nr2q0U5+NlSwSo6015kAb6Rl8W+IRaUa2JuAwbukmr3jFStcxTNnO3LW1hG5xYtP4hxZayoOQlR+XpSsFw/gxWQVuAdNT+wjUwXAlLUkoSFTDpVgzVrozVOrx6nA/D0+UgrCEzJgByjOi+7OH6RuMq2C4Z2EozFpIliyUJ7yuVrbkxl4r48TPT2c7DoKBZicwAoKveFTPi3iWHURNUsOTRaQ3gWt0MCPiSTNL4jDpVupN330PrDJIr6SnhuDm/LNVKUbBfy9HP7wY+GMXL72HmBYGqFFP1p6xY/6NgZw/pTzKV+lVQ+zKb0UYVM+EsZJ70lQmDeWopLdCz+BMaCP/yvGyBlnIdP/wAqHB/3WMM4ZNw2MUJZwmVTVXKLADdVgPIxY4LxLHrm9mUOEtn7ZDBKerBztv0jZx3G8NhlmXkCFK+YykgMeeXXzaM3aYPhPD8PK/7aVPEqYs1JZS8zOAQ4Y5aDbYxpTfgMoStcnEz87f25HA/SRam5PMl4zvhvguGlLViUzDNUod0rUCACO9Vqks3KogvivjWJ7LssMFKzfOtPzJqCEJF+p5tvDmDXnpnxZPQyMTJSsD8s2XlPqG9IXJxfDpp/qSFSCfzSz3R1Dt/6xKPizEoSBPQlYJKWmJymgBNG5jSHIxvDpv8AqyjLUdUOG/4hvTWEAR8Ky1MrD4tIzPlz90n/AHJ/aNPguE4iiamWZn9MnvLzhSW2qMzmvsRnJ+Epc4f9tiEq/tLE03ysRf8ATHp+HYRMlcvDJTnKgVAP3qByVlmAzAUtVtK55csm4ZNMUgz5/YS6y5ZeetqGv+kGo5ua2HhHpcJgQFf2iw0fa+kVOGcOygS0sliSrKAA6qktuS9eQ2jaShgwLRCpC2vHEvrAhHjHE0aIJU0JnKSlJUosEhydgIdmpHnfiriRYSEHvFlLt8r0B2ffYQh5zEg4qcqaKiya2D/Kkp5fU9Y1sHhFSxUsLB1Gx0GYc6V1gMNIIAYAE2ZjccqH2YuyZi6VoNbu56aM+0aRikpNHarEggVs70enS8EqUEmgc0epb9tYCWXUaA0q99BQ7bQwKeuguxNydXar8okiYtzSlSWLg6Oxe/SFT5CrAtQVNQWNA+nXVzBruakCjaNqa8zAy0Kqc1HOj6sKFz7tEAjCK/8A6LHIZWHIUjosiZs3ifPTeOiTwSGBzAam92Jo7WJ5Rc7MNtq4v7uDFbshkZy+4IysBbKwcg0v5xR4jxZMtNVd64SLkt6Dn1jy49/8mD4vxkSQaOo22py2tHm+IccXNYfKAGYG/U/aKuLxZmKdXpZos8OwAUMyiKuMtHFPmIcUvbaOmSPP9Twfgy8QqhCUD5lmw5AfmPLzaPY4Lg6QgplJaWn55imq2qlbchSKgcJSFDKzAUoSKsBY9YOUs4mV2KVLzMaOlMtJs6mSVGr/AMwdv8hvHHoZXBErkH8JOlkqDqOa/il8o8I8Pi+D47CkkpWNc0s5k3ucv3EEj4axEtClUKgQEZJiXP6lXdh3dqnlC5XxViJZKFKzsfzAuD1orTWOks+RjL9OwvxlNFJiUzBYvQ/t6Q8YzAz/AJ0dko6gZfVNPMRMvj+Fnf8A7EoP+q/jmSyhDuE8NwBmCs5QKikCgTVJDvlcjxG+kFvWac0Ez4KSsPhsQlY2WzeCk6dQILgXCsbKmJFJaCaqJSpBAH5Q5Cq7NzMbnC+BpSSZMpMtLkFaz2i1AHrlApbpeK/xB8TrlLCZaTNNlqOYg0sGp9uUHHl2FmNLEfE6kkolBMyYl3lg3FXMssXUP0v0e0eZXi+H4gutKpK9w4Ho6fMRc+HeNYWdiB20pKXBcqLJ3qsMRt4wrH/DUrEzJhkzklaVd7KAUl/zAAuHJa5rXWN9vcGeaNPApmQfhcWFJDkJLa/3Jf1AYxk/hcdhrCZlG39RP39RAzvhLFSRnSMzFv6ZObd2odwwrSLPC+L44FIZSxmAImJNKgOVXF9bRWz9WGj4tWEI7aUmYFgvRqAlNAQQahUHKmcPxJCezXKWogDK4qdmdPpGzjQjss+IlJWCCVnKXQ1gH71WDMx9YDDfD8qV/WQlaA2xKgCHIdTl6igaDjz7TVZlWcBgJOAlKWMy1qUAm2dajRCA2gJem5d9N/hmAUn+pMCO2mABZQ7Eh+4nMTTUtR6xkcAwCpixiZ7sHEhCmcA/+RY/UatsPBvYYNBIBI6eNz4/SH6L4fIk5RzPv30iS0NJgVRMkqB0NIlBeDJFoEq0s8CKmzggFS6AO/8AEfP1r7fEKmqUUl+bMTQOKBgwrG78Z46iZI17y2Y00BHq3SMvhYZsxKH/AC1flQ9AXd41E1sKlJFAXDgMwfxDP/EPJy0BS96PS+uhFDUViqhBSCxNSxDliHd+V9XiwhRAZBcGwa1ga2ufpCj0SAWsVHQBg7WCmMVkSFDLUZhmdIYNzpqGaOKQCC5BDUctsXb35wcwBLhWc21pStC1Le9YOTPdqOSKFwfPawtBFOpdLU7oIem5LGETAXGWl2Ipemo0fbzeDTPy0UrbzO7WrpEhFDUJSTzLHxGkdHL4mAak/wDJvoI6JPnM/iFsrW/bl7aMnG8OCiVqWzj5QHNmFPCNaVhEscx27osd3UW9BDjJQlPyjwFfSPPPHq5XWHgOEgv+fVw/dt+U61i/hsKhIUFfOTYMzUv5Wi0iXLzUob5q5n1BFXBcQGKwSsxISS4LGjEi5AvyjX2iYWcTLLiagKFg6lWApYja+sX+H8LlfOmUAj5ioKUCkANQ5vQCrR5qapkqzhQU9Ab7Ehx7aNf4f4mXAGbKlIdgdKOW0A/eM854eN9bczCr7MLlyiaUrfoWf3rC+wws5CRNlkzLEAETEn+5QA9TtG0J0qWEmZ862IRchJqVKF0parmOxWEkYgBiETACUlOV25O4t9YONxi8u34wU/DicMsqQ5dwxVLmEBvlUQGA38KxRk45QIY5SA4ZWVObQPY10AaNKTg+yCghRWeRNttoDGlCJRWEJzajK7ua+pvFy9O54zuJfEa5hddSCzkg9RSw6RoyeISjKCpqCEu4UAXBJqQoXD1fSrx56QkFeYAMW7tCnTQ0Uddusaa5c1MvNLmUNSkJSlhb5QK+lqwbIc1M8oSgzCEupgT3VMKVYiqSB6xfwOGykTUS5bEZSqXR0m7ig08GvGQOLYnI2cs47yUhKgBpQB9o1MGD28nOuatCmK6lRYM4JO5IqbVjHPlZPGby65+vTcOlSwQgTSshPdlh5lHcqc1cvlDqoAKPCeOY/DKzImBaRLP5VFJKlBgAHYljrofGMediMilqSgJBJSMxCcqCflAJBI9fGJTKkT+8olbGuSlXBbMQ7Okab7wza1V7gmDlqDpKyWJD6kUASxsN/Y0+Hn8RMcEFEosMvyZh+k/nUP1WGjqqnGyrxK/w0lkJSxmKSKBLtlJeppblyMeywmECEpky6BIFqZR6VVU+ZjtOOeMcuR0mVmVyD+J2i/LpA9kAGBYf5iez5198o25fUqNbRCl0gAowSPCFIKqRXxWLEpJmLbKkex4mLEeQ+MuJkrTLQpgiqi7V1A3KR9WiSkjBmdNM9ZS+zlWuw0yt5Q6XhlLPcUUhJUUhgNmYtatzdtIZgOIAJLhkqclQ/SKCtvAfuz0yu0JLkWrTq7WPKsaSEEEF1Ekm4tmDtSm0NCMxzFXfo7lnNA9630reCTJDZTnFB8xL1BrWos3nE/hSE53dNHL1rsT51PnEDESyBYEVHzFqNSobaFTs+ckAgW1cF3FGDDr6RxluXBNhW7UN93a3OkMSSQSA5q4JN/8AdVJ672iSVT05WLFqUqkEe3hiV1APy9XtvWg+sAF92oFXfdxq1DrURWyKoRRq5k0fQio6dPOFInSHPdlZhv2gD0rTq8RFpBWBQluregTHQJ4UVEEjDD3aNZPCSNH6RH/TlP8ALHnx6NZEzDg/MGPK3mLQ+UmYPlW/9qixZjQK8vKNA8POoMLGBY0py08oRqlOKVIyTUBINHUzXL5VaaecVMJww4eambJmd1KvlUTbVIULuHFQf23JYUkEFyFXo48REyeDSlABBMsl3N0E2qCxAbYw5LMTyM4TO2WsoypUol3oUu7O7OBvaNrhnHXXZDnuhRNQWocpooMSzimsXp3DpyU/1JfaJSKKQ607WqReKqUpms2RR/uejFh75Ri8Yvp2cLXlMxiHzA1VcDQsXcRQ4lJNZSe8RUEH8pFaWavnFPFcImyJ3aIHaoBdSUuSEuCQfQuNhCJOLUZqsyshWogJq6Q5ZnqW5xm/1mwc+fWEYfADKUrLgWJVQF6kmnSLs84dWUVUxuErS1g9d6RewvD0BmBW5LA1NNrOSWNYjiaUBRldmEsx6uI58d/lv1y4cu9+tX4e4aVy1LTMYXSGBIFauakbMaMYtzeFhKFKnHOEhxVQA/2uxJLBq9IqcPn9mQUprlHdSMyhSulAwJo+sXJ+J/ELSC+RytSWS6UoBUXJLZmB8T4Q/wBvjvw2/wBmErhSaISkMakHKRX86moC70GjeF8pIKMNhwDMVZqBCdVquwF4ZJQpKSe5nUCbtcUoA5CRGj8P8KKEqmnMVqBAVYknTkPdY9HEW62uF8MRhpYly6qUXKjVSlm6lcuXhGrg5AQG3dydSbmE8OweQOT3lXJ+kWguvp9Y25UbQBUbftb2YkkUbneIzVdvKEJUpoVMXWDUffvwhevKBKHG+KDDyVK/MoMgc/2ABPhHkZmEmBLkkhzmcOplNdjruPWLeL4gcTOUWBTKJCRvdJpYlwObRYwhJf8AMigd71/Kw+9Y1Co4cIKSFKokv3ixDGpI8bbmsamFzUyJHZ08i1GYC/1ikcCM6s5B7mUjK9FNf9XrFjC4LIkBHypDJalSb6MLeZhC2ZZIYCmoFRTY1/frBS3KWYhzeulO8Do3vSFSsQUDvEEWY/Qg2FLRyJ0x3US1dKjUWe7RA3OVpABYMWf7h3Yt9N4OTKBzPkJGz1DXymxHlFLDZVkLLHIA1zSpuQ1TfSLInqS+XKE1NQ1NDTxtEgy54qHoXZxz8CNoEzaEtWocAW6B2tD+zdywGxcF9C4N9PbwqZJdIqGJDAXBo1dGp1iTk4sN/wCTwSojziYZmmjRUdCBS8O43h6JDUpEoliGJjjjsH8MNhHK4ck6RYSI5vOLAp/9KS9oTP8Ah5BqHSdx+0agPOJKucWLWVhMLNkguy0/2UV5Gh846fwLDzACykKJJzF0qchi+ahjUHWAxCEqSQoBQ2P2hxa8livhychzLmCa9SlXcUdfmsfFozMQgd1M5HZq0zhiLjuq16gx7NeAWn/SmU/SvvD/AJXEU+Id5OWfJLCxA7RHUnTxEWfi3frzuCkmW/ZgKANlHTcLqfQvHnfiSbOM7OZBSlmCgcwN6kigj2UzgqVMqWopZ7HMk8iNYozhPlEOnOA1UVOp+UndqVgnGcfxTjJdjyfBuLqM4AEEOA58ielbD949VjpqRKMyaohI/KLEtQM7dAOpiooyXKsiQpmPdCVNbYH/ADEYDDHFrC1qeTLolJAAWoXUdCAeVW5RnjJut+4dwvBzFqC1JdBqBY5XoOThqx73h0ugVlCR+VO1Ge3WKPDuHhTEu2nvaNpI8OVPYjcmMcr+JJ89PvBm9fpALEQqYxjTAytohU0M/wDnxgc/VoCaLmofYtpeJDKrtGB8WcZ7GVkT88zpQanwjXUlklRWQAC9RZuYjwmIUrEzSov/AG30N8zhIIZ/tFEDhapiARMLIJYE0O5qHdnu3hGvJmPYOGFUgHSxLevSMrIuWWmHPL5nQhqAJ5AO0WeGYgIzOoIUapQBc0Zyd40WjKIypOVTAAG/yg3BuTv7MWEzXWdc9Aa0FmPlC0sWUCX5ilbOQ7OfpC0ygZgVmvUhJYuHoz1/iIYsAhyySwNQVMVdRUvrQ3icRKdQfMxo1KW2rrFbDTfmBYnUAM7VZjUaGw1guIY1ObUEEd0aVqxLvSoiR0lAAajKNEimZie8M2t/ODzWcWroCX02OvlFObiSQ4c1teh5dBpvDpHeJu52qyrsQa84QtLXZqtQgs4porflCs4dgDZyrZt21q7kEecRKlEA1FTZmBtY/aJQQ4AUKG1geRa389YgiVKmEAjMx2DjwL2joUrBgl2I5OR1oDHQHI1hDEWjo6MOqVGDGkdHQAYtHD36x0dCgKiFRMdEgzLDw+sETQe94mOhoeQ+Ke5ipWXu5k95qPUfM1/GLay2X3tHR0UanxjfHMsCTmAGbfX5TrF3gcsdnKDBuzRTSw/cxMdBE9jJSyQ2w+0OA73vYx0dCwJRr5wKRHR0NRMy0AofSOjoEyPipZGEUxIdQePK8OV8w0yiniiOjoYWgUgFLBqtSlNoXPQBNlkAAhRYi9FUrHR0LKMBiFZVjMpsrs5Z2NY2eFJDjmA//tER0TVJnIF2DusPyY0itxZX+kdSpYPMNY7iOjoWYt8HUez8UDwzENBSS58/qBHR0SWJIsNCkv5iK2F/N0T/APYD6Ujo6ILuEDoDx0dHRMv/2Q=="/>
          <p:cNvSpPr>
            <a:spLocks noChangeAspect="1" noChangeArrowheads="1"/>
          </p:cNvSpPr>
          <p:nvPr/>
        </p:nvSpPr>
        <p:spPr bwMode="auto">
          <a:xfrm>
            <a:off x="0" y="-884238"/>
            <a:ext cx="2466975" cy="18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2" name="AutoShape 6" descr="data:image/jpeg;base64,/9j/4AAQSkZJRgABAQAAAQABAAD/2wCEAAkGBhMSERUUExQWFRUVGBgaGBcXGRgYGBwYGBgXFxgYFxcYGyYfGBwjHBUUHy8gIycpLCwsGB8xNTAqNSYrLCkBCQoKDgwOGg8PGikkHxwsLCwsLCwsLCwsLCksLCwpLCkpLCwpLCwsLCksKSwsLCwsLCwsLCwsLCwpKSwsKSksLP/AABEIAMIBAwMBIgACEQEDEQH/xAAbAAACAwEBAQAAAAAAAAAAAAACAwEEBQAGB//EAD8QAAECBAQDBgQFAwMEAgMAAAECEQADITEEEkFRBWFxEyKBkaHwBjKxwRRCUtHhI2LxM4KSFSRDomOyFjRT/8QAGAEBAQEBAQAAAAAAAAAAAAAAAQACAwT/xAAfEQEBAQADAQEAAwEAAAAAAAAAARECEiExQQMiURP/2gAMAwEAAhEDEQA/AN5KaawSfSEiQnY+JMGwGkc+zWLATEhBhKZ7CjcnhqccWrTzi0YYmR0g0y+T+EJ/EHeO/Eq3i1LYlnUUirisGvMFouH8Rsf3jkzzq/nD04oawyjE4biiaJWDLVsqz8lWMWsZgxNSzsdFC6TuP2iriJiFpIIvCMNjzKYGsv1SN+afpG5WbGTiMPMQvKtJDajKUK5gli9neJB1fy/iPVTZCZia1BqCPqDHl8dJVKVlWzGyrAjkd4V9QqZ5e/LWIQkAex6wKZj829ije3hgGsKd0hX4MEuHB8PpFkSh79IYhMIISmZRyCOlYLsavXz91iyBSOIg7RrpSezhiUiCSQbQUXYdQZYnJBR0HatdYWZUcBBwJEGnEPClGGmFlMGkKkjWFTECGrMKWrlGaZCVSht784RMl8vCLBBMKUFPGa1FYht+kQUjnDlEwpSX9/vGGysvto6GFB5eUdBpbglrZ8pY9YMSCRaHplhqiCTKTqx8I7ZHn9V/w6hoPMQKpJrbzHsxYOGRmCqAjUFQ56GK87hktZcmY5/+WZ6uqLIvTBhFezHSpDlsyX/S9fK8ThuGS0FwkPuXP1ixNkIV8yEHqlJ+oiyL0H4YgP53/aJ/D9A9Nf2gJeAlJXnShIVXvAN16xaNYPFlIWkJuoerPsaQteJkvlM2XmOj8n0F+UWZsgKoQFD+4OPWAThEaIQOiU/tD4sK4LjkozIC0LSCGKVgkZiaFNwzagRs4nDJmJyqDj3UbGKkpQTZvfKHoxHPwOnQ3jcrFjz+NwBlLrVJsftyMclMegxCgtBBDgxhLllJKTpDEkCOA2iY4Rm10kEAIIpgRExltCkQJW1/PT+IMCOaEY4GIJgFydix9PKF9q3zDlS38RaMOJgTEiOaLUExBMFAvFqwJVCyqGRDQHClCFqI1h7e/wDECfftoCqrR19+MJmSoveR97QpaA1ozYdU+wO3vziYeUcvr+8dB1Ot0Jgsu0Agcx94alOlo6ORahBISdoOggkzHgSBBZD16fyYNoMLhBRl02gGMWM0Tl5QEgJMEj+YeA8CS3vnyhBQTW1YYEMNIlEx7P4gjXmIGJJMVuJIBD6hvIw9RSKqpFHHYkmooCw3p7+kWnCAYl4WhVIOKtyCeJB9t/MD79mJb2z/AGgIs0c8Q0REkvAqA1r4RzRzxIrKR8vkbecGiY8S8CpL1iAjEQrt6sabbGDKoQ4wKo4mBzRYNcQYAmJUqBKucCDWBWYImFKUTCtG/OOgCFbHziIMXrelgQbQoAw0I9/SIOyCGBHIwaUUsfvErIFnfm48IUAjlB9iYccgtXdvvEKXyb3ziBQp+0F2vg9t45o4S6wFAPswxJeIloaOeJDRCzSrgDc0Hm0cpfiq7e7xQxJJFVMUmoLMQ7mvmG1aFEcRn94BsrUoARoQoHa8UJk583i17Owr/ugZ80qPU2Dh9rnYg+ELxRCUEasT9x9IyVnCzHSDvX1iyBHlMPxHEdqUoSnIkAByBUUNG3A849JImqKQSGOoi10kWW93iRC0zxDAuLS5ojLEvAuYg4wBVBGIMQoSY6sQI6FlC0AgggEG4NorzEFFUgkah7BtHMWc0ApcIpUueFW8tYOFLw+qaVdnp/EJGJaiix5+PnaGei+LRMLKo41rAGLB2SViBMyAJ96P4wIW96+X2gIu0PsH9o6Flth5P6xEWJ6mXKexrFqSlr0O7QiXLgs5GtIkeJ4TYufSAC8wcta8V1qzfwIKWgNb6ezDGb4mXej9YIpe8HLHpHFQ0aHr54O3vpiEUpAn37ELz0/mKeJxwSpINiWo3mRoLbQY0vZ26bmFrxaU3ettqNr4jzjNxmJSpYRmcVBbUVsX0ilicWlIASwSmw9mhq79ILTjTOMzZiCQGd3ZqhusZGI4gk0PeNC4PJh0LRnTcaXIBfyF2o20JlgM+gNRYk7e94y02AjLUkEsLmgcXp7pGfiZ+ZWUAl2O7AN784zMX8Uy5a+yd1WYbNV9BFrhakTEmZmJ1pYkUZ9hbzjNPGbV6U0xOYVCgGUGrV/A9Y0kTX8LtvGRhJiSe6nJqQBQg7j1HQxbEgKdQ1o3LntrGfjp9XigHnC5kitCoPz9IkUtBvDSASlD8zwSJitR5QyOSIQXPnZQ/wBn+kAjGJOrdafWHkRSm8LQS4zJN+6o7Na0MY5VZEyOzxmTODC6VqfR2UzWIpQ9I4YCaR/qNsw8rv4/aOskc7a0SqIzRlzZ06Wf9NSwBoQoX3YKGlKwwcbRcpUDtlPjXwMWwZV5UwwvsioV39tESOKSlglKgWvuHs40gzi09YPb8h8n6pTRMl/KAtOzsRbfxhkrEpUWBqwLPVjYteJmY0GgHnFSeCdKsWYf55RqS/rPLPxcUYWU8nf37vGacTOlkpUl9nJqNq1fz8Ydh8elZIeur/td7Rrqx2Wsx6+LejR0CFHRTDZ2+8dB1OvVmYYIp5QGZw3vziJMtST3lKI0fR9BGbJDLypyAdrRMxNjWCRMB+YsN+fOOTuLW8/8CGcpJg5cLbqBNYN+7+td4Ezw5ClM13oByeE4rHsN2IdqM9fAG96xl8Xxc3LlQXRq7HNo+7Ntp1jF5X9bnCS7EY/jso5UqKglamoWJYWB5sYy8RxByfnFW3ApYqZn5xXXIUUIKAkMSBmbMNXS9tnuPCF9jnQc1wokUo7NXlT3eDfGrMWPxpShTpLqFMybg3YmzCwGvrSVi0qcs1XAFdSTXXQaWiJ8zupTUprQ2/mM7GzwhLksz2oOjGAnT8YE6+z9owuMfE+R0Si6rFTuE1sNz6RkcZ4xn7qTRySd9gOQinguHKmG4Sm5J2FyBr+5aNYyPhstSpoIJFaqvU/VWrf5j6DwvELErKUl3UKtmIf5ibFRdT+zGFgjJlAElCKd1Kj9Sxubqb7AWsCvEqmFR7IyyzdmUsGswvavrHPnbfjrxkn16nDBRCApLAsk9Wp5ED20aEqZYHo++0ZOH4otKVFYJykCxoAWqfOvTcRbRxEgoNCSWbkfvHHtJHbNaYMCRAyC97wyhcDS8dJdjF8GFROaFgNHFUMFNeFqjguBUqsdOLnySExMC8c8ac0xxMC+0CTDg7K87AoUXIqzEh000Bys8VMdwiWJK2UtLJJ+csKFubeMaBjJ+IJqnQgEMWJFqgi5YuPuIYCcAFKZJDFtbX3IroY1MPhDQvbQEfXXXeKs5BKQDmHQlLHnUO1fOLEhSwEhxq7h35gi38nrG2VsS3oGoak1c7RVxvB0LLiiqsQWPRxfp6Rcltl5+evrb1iZayfBtRfm1ogwZvB8Q/zJNqlJe0dG+Fhqs/jEQ6WylY9+6R2at7Fr2619IWLd0ejVs1XcGM3EY1KVAmYkAO6SK5nbWv0jh28x16y3WquaEuSCwGxA6v0ijjMdmAzMhJLVUGbp010jKxXF3HzEH9ISTeljemukZmO4iAk0KjRtxS1TQufQPGNbkX508y+6tYXqxdr6gv1H8RRm8VJASmgSX3NbjMbamMqeVFffsAAomtKMB0DwU6UlBUkKzJ0BNWIv3abG9IC1Rju4oklSg9HYVpd6++cVMRxEkNYdfL6RnpnsHOW9iGFtdowuKfEASSlNVb/lH79I3GGnxXi6ZSXJrQJGv+I8nxPii56qu2ifdzE4PCTMVNbMHN1qPdA92Aj3Mj4GkSkBZmsBVc1TM2uXbzI6mNSC14zBcKAczDb8txq+Yh2Zo18Svs5fcl9qFMoECmYaFi7JBOzk60bXxeLwq5QlyJ6Epb/yIIWpTtmqAPlBAPMbCMA8CxsvvIUJgP6FP1ZKvtD1/wBXZlzeIS5iiZksgk1ylvIGLOHwUhQeXiTLW9BMBH/um0HPx8xBbESKVotJS53c3iZScDMuJko7gukebv5QyDWxKRxBCQZa0Tg7ulaV6AWLbabxqYbiy1LlJXJV2ygFE95KQXq1DYXDbx5zD/C4Wr/tMSlRFSKoUBzKa+gj2E+bMwshISJk9bh1EOeZATWmnqd88p5h431oYvicqUXUrKVCj0sC9L7xWwXEkrW8ufKW90vlP/GPJ8R+MJc2Y+JwnebK+ZSVhNgGYUb1eKn4Hh86sudMkK2mAKD8j/Mc+P8AF/rpf5P8fSMfjSgAkNd/CM/E/FMuWCVqZiBSpc1ZtS1WjzEjguLSP+3xCJqf05qH/at0+scviGJlpIn4RCkuSSZYZzcul0vzjX/L36P+uz49JJ+KcNMH+ognQKeWeVTD8ROEpIWpa0IJpZYD2AZyR5x5/gvBcJiwqaJBl5C/zkSy1VUNGGthHqOG4UTP6qgyRSWKFhu25p4MN431kc90tE6cSkJIW5/SQfL7xu4XAKPz0b16coPAYHJWrq8xy/iLqpp+mkOMWs6bw8g0Ibnf6QCsAoWIPT+Y0ljeAL6RDWMFMa0a8eZxGJUZqljUjK5Io+45R6D4oxSUpShu+uu3dB360brGJg+EF859ainMuKVjULTlzCwa40F6Q1emhZqGvJoakMBQuRs4+n+I7K2jHlle1TX3feEBRMYPWl/U3FN/DaHyVJUl81XIbU8626wlSg5AYX/yXs7RyUEUoCL2tQli7j0iCxMNT3QfGOiqvEsWy/X7JjokD/rtABSpyua+HKm0Zc3EdmStDOUly/zOSXIJ0OkY2G4mzpYHNViAWKdRrrvV4trWqcoksCQaMwAAplDuSfvHkr2Wda4YtSlEqJ6AC21gNTC0hTdd6MHdgwOwMQmUSSTU61oa7PXzhs2YDQGo6geYhkZtJC3c+Nr2q0U5+NlSwSo6015kAb6Rl8W+IRaUa2JuAwbukmr3jFStcxTNnO3LW1hG5xYtP4hxZayoOQlR+XpSsFw/gxWQVuAdNT+wjUwXAlLUkoSFTDpVgzVrozVOrx6nA/D0+UgrCEzJgByjOi+7OH6RuMq2C4Z2EozFpIliyUJ7yuVrbkxl4r48TPT2c7DoKBZicwAoKveFTPi3iWHURNUsOTRaQ3gWt0MCPiSTNL4jDpVupN330PrDJIr6SnhuDm/LNVKUbBfy9HP7wY+GMXL72HmBYGqFFP1p6xY/6NgZw/pTzKV+lVQ+zKb0UYVM+EsZJ70lQmDeWopLdCz+BMaCP/yvGyBlnIdP/wAqHB/3WMM4ZNw2MUJZwmVTVXKLADdVgPIxY4LxLHrm9mUOEtn7ZDBKerBztv0jZx3G8NhlmXkCFK+YykgMeeXXzaM3aYPhPD8PK/7aVPEqYs1JZS8zOAQ4Y5aDbYxpTfgMoStcnEz87f25HA/SRam5PMl4zvhvguGlLViUzDNUod0rUCACO9Vqks3KogvivjWJ7LssMFKzfOtPzJqCEJF+p5tvDmDXnpnxZPQyMTJSsD8s2XlPqG9IXJxfDpp/qSFSCfzSz3R1Dt/6xKPizEoSBPQlYJKWmJymgBNG5jSHIxvDpv8AqyjLUdUOG/4hvTWEAR8Ky1MrD4tIzPlz90n/AHJ/aNPguE4iiamWZn9MnvLzhSW2qMzmvsRnJ+Epc4f9tiEq/tLE03ysRf8ATHp+HYRMlcvDJTnKgVAP3qByVlmAzAUtVtK55csm4ZNMUgz5/YS6y5ZeetqGv+kGo5ua2HhHpcJgQFf2iw0fa+kVOGcOygS0sliSrKAA6qktuS9eQ2jaShgwLRCpC2vHEvrAhHjHE0aIJU0JnKSlJUosEhydgIdmpHnfiriRYSEHvFlLt8r0B2ffYQh5zEg4qcqaKiya2D/Kkp5fU9Y1sHhFSxUsLB1Gx0GYc6V1gMNIIAYAE2ZjccqH2YuyZi6VoNbu56aM+0aRikpNHarEggVs70enS8EqUEmgc0epb9tYCWXUaA0q99BQ7bQwKeuguxNydXar8okiYtzSlSWLg6Oxe/SFT5CrAtQVNQWNA+nXVzBruakCjaNqa8zAy0Kqc1HOj6sKFz7tEAjCK/8A6LHIZWHIUjosiZs3ifPTeOiTwSGBzAam92Jo7WJ5Rc7MNtq4v7uDFbshkZy+4IysBbKwcg0v5xR4jxZMtNVd64SLkt6Dn1jy49/8mD4vxkSQaOo22py2tHm+IccXNYfKAGYG/U/aKuLxZmKdXpZos8OwAUMyiKuMtHFPmIcUvbaOmSPP9Twfgy8QqhCUD5lmw5AfmPLzaPY4Lg6QgplJaWn55imq2qlbchSKgcJSFDKzAUoSKsBY9YOUs4mV2KVLzMaOlMtJs6mSVGr/AMwdv8hvHHoZXBErkH8JOlkqDqOa/il8o8I8Pi+D47CkkpWNc0s5k3ucv3EEj4axEtClUKgQEZJiXP6lXdh3dqnlC5XxViJZKFKzsfzAuD1orTWOks+RjL9OwvxlNFJiUzBYvQ/t6Q8YzAz/AJ0dko6gZfVNPMRMvj+Fnf8A7EoP+q/jmSyhDuE8NwBmCs5QKikCgTVJDvlcjxG+kFvWac0Ez4KSsPhsQlY2WzeCk6dQILgXCsbKmJFJaCaqJSpBAH5Q5Cq7NzMbnC+BpSSZMpMtLkFaz2i1AHrlApbpeK/xB8TrlLCZaTNNlqOYg0sGp9uUHHl2FmNLEfE6kkolBMyYl3lg3FXMssXUP0v0e0eZXi+H4gutKpK9w4Ho6fMRc+HeNYWdiB20pKXBcqLJ3qsMRt4wrH/DUrEzJhkzklaVd7KAUl/zAAuHJa5rXWN9vcGeaNPApmQfhcWFJDkJLa/3Jf1AYxk/hcdhrCZlG39RP39RAzvhLFSRnSMzFv6ZObd2odwwrSLPC+L44FIZSxmAImJNKgOVXF9bRWz9WGj4tWEI7aUmYFgvRqAlNAQQahUHKmcPxJCezXKWogDK4qdmdPpGzjQjss+IlJWCCVnKXQ1gH71WDMx9YDDfD8qV/WQlaA2xKgCHIdTl6igaDjz7TVZlWcBgJOAlKWMy1qUAm2dajRCA2gJem5d9N/hmAUn+pMCO2mABZQ7Eh+4nMTTUtR6xkcAwCpixiZ7sHEhCmcA/+RY/UatsPBvYYNBIBI6eNz4/SH6L4fIk5RzPv30iS0NJgVRMkqB0NIlBeDJFoEq0s8CKmzggFS6AO/8AEfP1r7fEKmqUUl+bMTQOKBgwrG78Z46iZI17y2Y00BHq3SMvhYZsxKH/AC1flQ9AXd41E1sKlJFAXDgMwfxDP/EPJy0BS96PS+uhFDUViqhBSCxNSxDliHd+V9XiwhRAZBcGwa1ga2ufpCj0SAWsVHQBg7WCmMVkSFDLUZhmdIYNzpqGaOKQCC5BDUctsXb35wcwBLhWc21pStC1Le9YOTPdqOSKFwfPawtBFOpdLU7oIem5LGETAXGWl2Ipemo0fbzeDTPy0UrbzO7WrpEhFDUJSTzLHxGkdHL4mAak/wDJvoI6JPnM/iFsrW/bl7aMnG8OCiVqWzj5QHNmFPCNaVhEscx27osd3UW9BDjJQlPyjwFfSPPPHq5XWHgOEgv+fVw/dt+U61i/hsKhIUFfOTYMzUv5Wi0iXLzUob5q5n1BFXBcQGKwSsxISS4LGjEi5AvyjX2iYWcTLLiagKFg6lWApYja+sX+H8LlfOmUAj5ioKUCkANQ5vQCrR5qapkqzhQU9Ab7Ehx7aNf4f4mXAGbKlIdgdKOW0A/eM854eN9bczCr7MLlyiaUrfoWf3rC+wws5CRNlkzLEAETEn+5QA9TtG0J0qWEmZ862IRchJqVKF0parmOxWEkYgBiETACUlOV25O4t9YONxi8u34wU/DicMsqQ5dwxVLmEBvlUQGA38KxRk45QIY5SA4ZWVObQPY10AaNKTg+yCghRWeRNttoDGlCJRWEJzajK7ua+pvFy9O54zuJfEa5hddSCzkg9RSw6RoyeISjKCpqCEu4UAXBJqQoXD1fSrx56QkFeYAMW7tCnTQ0Uddusaa5c1MvNLmUNSkJSlhb5QK+lqwbIc1M8oSgzCEupgT3VMKVYiqSB6xfwOGykTUS5bEZSqXR0m7ig08GvGQOLYnI2cs47yUhKgBpQB9o1MGD28nOuatCmK6lRYM4JO5IqbVjHPlZPGby65+vTcOlSwQgTSshPdlh5lHcqc1cvlDqoAKPCeOY/DKzImBaRLP5VFJKlBgAHYljrofGMediMilqSgJBJSMxCcqCflAJBI9fGJTKkT+8olbGuSlXBbMQ7Okab7wza1V7gmDlqDpKyWJD6kUASxsN/Y0+Hn8RMcEFEosMvyZh+k/nUP1WGjqqnGyrxK/w0lkJSxmKSKBLtlJeppblyMeywmECEpky6BIFqZR6VVU+ZjtOOeMcuR0mVmVyD+J2i/LpA9kAGBYf5iez5198o25fUqNbRCl0gAowSPCFIKqRXxWLEpJmLbKkex4mLEeQ+MuJkrTLQpgiqi7V1A3KR9WiSkjBmdNM9ZS+zlWuw0yt5Q6XhlLPcUUhJUUhgNmYtatzdtIZgOIAJLhkqclQ/SKCtvAfuz0yu0JLkWrTq7WPKsaSEEEF1Ekm4tmDtSm0NCMxzFXfo7lnNA9630reCTJDZTnFB8xL1BrWos3nE/hSE53dNHL1rsT51PnEDESyBYEVHzFqNSobaFTs+ckAgW1cF3FGDDr6RxluXBNhW7UN93a3OkMSSQSA5q4JN/8AdVJ672iSVT05WLFqUqkEe3hiV1APy9XtvWg+sAF92oFXfdxq1DrURWyKoRRq5k0fQio6dPOFInSHPdlZhv2gD0rTq8RFpBWBQluregTHQJ4UVEEjDD3aNZPCSNH6RH/TlP8ALHnx6NZEzDg/MGPK3mLQ+UmYPlW/9qixZjQK8vKNA8POoMLGBY0py08oRqlOKVIyTUBINHUzXL5VaaecVMJww4eambJmd1KvlUTbVIULuHFQf23JYUkEFyFXo48REyeDSlABBMsl3N0E2qCxAbYw5LMTyM4TO2WsoypUol3oUu7O7OBvaNrhnHXXZDnuhRNQWocpooMSzimsXp3DpyU/1JfaJSKKQ607WqReKqUpms2RR/uejFh75Ri8Yvp2cLXlMxiHzA1VcDQsXcRQ4lJNZSe8RUEH8pFaWavnFPFcImyJ3aIHaoBdSUuSEuCQfQuNhCJOLUZqsyshWogJq6Q5ZnqW5xm/1mwc+fWEYfADKUrLgWJVQF6kmnSLs84dWUVUxuErS1g9d6RewvD0BmBW5LA1NNrOSWNYjiaUBRldmEsx6uI58d/lv1y4cu9+tX4e4aVy1LTMYXSGBIFauakbMaMYtzeFhKFKnHOEhxVQA/2uxJLBq9IqcPn9mQUprlHdSMyhSulAwJo+sXJ+J/ELSC+RytSWS6UoBUXJLZmB8T4Q/wBvjvw2/wBmErhSaISkMakHKRX86moC70GjeF8pIKMNhwDMVZqBCdVquwF4ZJQpKSe5nUCbtcUoA5CRGj8P8KKEqmnMVqBAVYknTkPdY9HEW62uF8MRhpYly6qUXKjVSlm6lcuXhGrg5AQG3dydSbmE8OweQOT3lXJ+kWguvp9Y25UbQBUbftb2YkkUbneIzVdvKEJUpoVMXWDUffvwhevKBKHG+KDDyVK/MoMgc/2ABPhHkZmEmBLkkhzmcOplNdjruPWLeL4gcTOUWBTKJCRvdJpYlwObRYwhJf8AMigd71/Kw+9Y1Co4cIKSFKokv3ixDGpI8bbmsamFzUyJHZ08i1GYC/1ikcCM6s5B7mUjK9FNf9XrFjC4LIkBHypDJalSb6MLeZhC2ZZIYCmoFRTY1/frBS3KWYhzeulO8Do3vSFSsQUDvEEWY/Qg2FLRyJ0x3US1dKjUWe7RA3OVpABYMWf7h3Yt9N4OTKBzPkJGz1DXymxHlFLDZVkLLHIA1zSpuQ1TfSLInqS+XKE1NQ1NDTxtEgy54qHoXZxz8CNoEzaEtWocAW6B2tD+zdywGxcF9C4N9PbwqZJdIqGJDAXBo1dGp1iTk4sN/wCTwSojziYZmmjRUdCBS8O43h6JDUpEoliGJjjjsH8MNhHK4ck6RYSI5vOLAp/9KS9oTP8Ah5BqHSdx+0agPOJKucWLWVhMLNkguy0/2UV5Gh846fwLDzACykKJJzF0qchi+ahjUHWAxCEqSQoBQ2P2hxa8livhychzLmCa9SlXcUdfmsfFozMQgd1M5HZq0zhiLjuq16gx7NeAWn/SmU/SvvD/AJXEU+Id5OWfJLCxA7RHUnTxEWfi3frzuCkmW/ZgKANlHTcLqfQvHnfiSbOM7OZBSlmCgcwN6kigj2UzgqVMqWopZ7HMk8iNYozhPlEOnOA1UVOp+UndqVgnGcfxTjJdjyfBuLqM4AEEOA58ielbD949VjpqRKMyaohI/KLEtQM7dAOpiooyXKsiQpmPdCVNbYH/ADEYDDHFrC1qeTLolJAAWoXUdCAeVW5RnjJut+4dwvBzFqC1JdBqBY5XoOThqx73h0ugVlCR+VO1Ge3WKPDuHhTEu2nvaNpI8OVPYjcmMcr+JJ89PvBm9fpALEQqYxjTAytohU0M/wDnxgc/VoCaLmofYtpeJDKrtGB8WcZ7GVkT88zpQanwjXUlklRWQAC9RZuYjwmIUrEzSov/AG30N8zhIIZ/tFEDhapiARMLIJYE0O5qHdnu3hGvJmPYOGFUgHSxLevSMrIuWWmHPL5nQhqAJ5AO0WeGYgIzOoIUapQBc0Zyd40WjKIypOVTAAG/yg3BuTv7MWEzXWdc9Aa0FmPlC0sWUCX5ilbOQ7OfpC0ygZgVmvUhJYuHoz1/iIYsAhyySwNQVMVdRUvrQ3icRKdQfMxo1KW2rrFbDTfmBYnUAM7VZjUaGw1guIY1ObUEEd0aVqxLvSoiR0lAAajKNEimZie8M2t/ODzWcWroCX02OvlFObiSQ4c1teh5dBpvDpHeJu52qyrsQa84QtLXZqtQgs4porflCs4dgDZyrZt21q7kEecRKlEA1FTZmBtY/aJQQ4AUKG1geRa389YgiVKmEAjMx2DjwL2joUrBgl2I5OR1oDHQHI1hDEWjo6MOqVGDGkdHQAYtHD36x0dCgKiFRMdEgzLDw+sETQe94mOhoeQ+Ke5ipWXu5k95qPUfM1/GLay2X3tHR0UanxjfHMsCTmAGbfX5TrF3gcsdnKDBuzRTSw/cxMdBE9jJSyQ2w+0OA73vYx0dCwJRr5wKRHR0NRMy0AofSOjoEyPipZGEUxIdQePK8OV8w0yiniiOjoYWgUgFLBqtSlNoXPQBNlkAAhRYi9FUrHR0LKMBiFZVjMpsrs5Z2NY2eFJDjmA//tER0TVJnIF2DusPyY0itxZX+kdSpYPMNY7iOjoWYt8HUez8UDwzENBSS58/qBHR0SWJIsNCkv5iK2F/N0T/APYD6Ujo6ILuEDoDx0dHRMv/2Q=="/>
          <p:cNvSpPr>
            <a:spLocks noChangeAspect="1" noChangeArrowheads="1"/>
          </p:cNvSpPr>
          <p:nvPr/>
        </p:nvSpPr>
        <p:spPr bwMode="auto">
          <a:xfrm>
            <a:off x="0" y="-884238"/>
            <a:ext cx="2466975" cy="18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3" name="AutoShape 8" descr="data:image/jpeg;base64,/9j/4AAQSkZJRgABAQAAAQABAAD/2wCEAAkGBhMSERUUExQWFRUVGBgaGBcXGRgYGBwYGBgXFxgYFxcYGyYfGBwjHBUUHy8gIycpLCwsGB8xNTAqNSYrLCkBCQoKDgwOGg8PGikkHxwsLCwsLCwsLCwsLCksLCwpLCkpLCwpLCwsLCksKSwsLCwsLCwsLCwsLCwpKSwsKSksLP/AABEIAMIBAwMBIgACEQEDEQH/xAAbAAACAwEBAQAAAAAAAAAAAAACAwEEBQAGB//EAD8QAAECBAQDBgQFAwMEAgMAAAECEQADITEEEkFRBWFxEyKBkaHwBjKxwRRCUtHhI2LxM4KSFSRDomOyFjRT/8QAGAEBAQEBAQAAAAAAAAAAAAAAAQACAwT/xAAfEQEBAQADAQEAAwEAAAAAAAAAARECEiExQQMiURP/2gAMAwEAAhEDEQA/AN5KaawSfSEiQnY+JMGwGkc+zWLATEhBhKZ7CjcnhqccWrTzi0YYmR0g0y+T+EJ/EHeO/Eq3i1LYlnUUirisGvMFouH8Rsf3jkzzq/nD04oawyjE4biiaJWDLVsqz8lWMWsZgxNSzsdFC6TuP2iriJiFpIIvCMNjzKYGsv1SN+afpG5WbGTiMPMQvKtJDajKUK5gli9neJB1fy/iPVTZCZia1BqCPqDHl8dJVKVlWzGyrAjkd4V9QqZ5e/LWIQkAex6wKZj829ije3hgGsKd0hX4MEuHB8PpFkSh79IYhMIISmZRyCOlYLsavXz91iyBSOIg7RrpSezhiUiCSQbQUXYdQZYnJBR0HatdYWZUcBBwJEGnEPClGGmFlMGkKkjWFTECGrMKWrlGaZCVSht784RMl8vCLBBMKUFPGa1FYht+kQUjnDlEwpSX9/vGGysvto6GFB5eUdBpbglrZ8pY9YMSCRaHplhqiCTKTqx8I7ZHn9V/w6hoPMQKpJrbzHsxYOGRmCqAjUFQ56GK87hktZcmY5/+WZ6uqLIvTBhFezHSpDlsyX/S9fK8ThuGS0FwkPuXP1ixNkIV8yEHqlJ+oiyL0H4YgP53/aJ/D9A9Nf2gJeAlJXnShIVXvAN16xaNYPFlIWkJuoerPsaQteJkvlM2XmOj8n0F+UWZsgKoQFD+4OPWAThEaIQOiU/tD4sK4LjkozIC0LSCGKVgkZiaFNwzagRs4nDJmJyqDj3UbGKkpQTZvfKHoxHPwOnQ3jcrFjz+NwBlLrVJsftyMclMegxCgtBBDgxhLllJKTpDEkCOA2iY4Rm10kEAIIpgRExltCkQJW1/PT+IMCOaEY4GIJgFydix9PKF9q3zDlS38RaMOJgTEiOaLUExBMFAvFqwJVCyqGRDQHClCFqI1h7e/wDECfftoCqrR19+MJmSoveR97QpaA1ozYdU+wO3vziYeUcvr+8dB1Ot0Jgsu0Agcx94alOlo6ORahBISdoOggkzHgSBBZD16fyYNoMLhBRl02gGMWM0Tl5QEgJMEj+YeA8CS3vnyhBQTW1YYEMNIlEx7P4gjXmIGJJMVuJIBD6hvIw9RSKqpFHHYkmooCw3p7+kWnCAYl4WhVIOKtyCeJB9t/MD79mJb2z/AGgIs0c8Q0REkvAqA1r4RzRzxIrKR8vkbecGiY8S8CpL1iAjEQrt6sabbGDKoQ4wKo4mBzRYNcQYAmJUqBKucCDWBWYImFKUTCtG/OOgCFbHziIMXrelgQbQoAw0I9/SIOyCGBHIwaUUsfvErIFnfm48IUAjlB9iYccgtXdvvEKXyb3ziBQp+0F2vg9t45o4S6wFAPswxJeIloaOeJDRCzSrgDc0Hm0cpfiq7e7xQxJJFVMUmoLMQ7mvmG1aFEcRn94BsrUoARoQoHa8UJk583i17Owr/ugZ80qPU2Dh9rnYg+ELxRCUEasT9x9IyVnCzHSDvX1iyBHlMPxHEdqUoSnIkAByBUUNG3A849JImqKQSGOoi10kWW93iRC0zxDAuLS5ojLEvAuYg4wBVBGIMQoSY6sQI6FlC0AgggEG4NorzEFFUgkah7BtHMWc0ApcIpUueFW8tYOFLw+qaVdnp/EJGJaiix5+PnaGei+LRMLKo41rAGLB2SViBMyAJ96P4wIW96+X2gIu0PsH9o6Flth5P6xEWJ6mXKexrFqSlr0O7QiXLgs5GtIkeJ4TYufSAC8wcta8V1qzfwIKWgNb6ezDGb4mXej9YIpe8HLHpHFQ0aHr54O3vpiEUpAn37ELz0/mKeJxwSpINiWo3mRoLbQY0vZ26bmFrxaU3ettqNr4jzjNxmJSpYRmcVBbUVsX0ilicWlIASwSmw9mhq79ILTjTOMzZiCQGd3ZqhusZGI4gk0PeNC4PJh0LRnTcaXIBfyF2o20JlgM+gNRYk7e94y02AjLUkEsLmgcXp7pGfiZ+ZWUAl2O7AN784zMX8Uy5a+yd1WYbNV9BFrhakTEmZmJ1pYkUZ9hbzjNPGbV6U0xOYVCgGUGrV/A9Y0kTX8LtvGRhJiSe6nJqQBQg7j1HQxbEgKdQ1o3LntrGfjp9XigHnC5kitCoPz9IkUtBvDSASlD8zwSJitR5QyOSIQXPnZQ/wBn+kAjGJOrdafWHkRSm8LQS4zJN+6o7Na0MY5VZEyOzxmTODC6VqfR2UzWIpQ9I4YCaR/qNsw8rv4/aOskc7a0SqIzRlzZ06Wf9NSwBoQoX3YKGlKwwcbRcpUDtlPjXwMWwZV5UwwvsioV39tESOKSlglKgWvuHs40gzi09YPb8h8n6pTRMl/KAtOzsRbfxhkrEpUWBqwLPVjYteJmY0GgHnFSeCdKsWYf55RqS/rPLPxcUYWU8nf37vGacTOlkpUl9nJqNq1fz8Ydh8elZIeur/td7Rrqx2Wsx6+LejR0CFHRTDZ2+8dB1OvVmYYIp5QGZw3vziJMtST3lKI0fR9BGbJDLypyAdrRMxNjWCRMB+YsN+fOOTuLW8/8CGcpJg5cLbqBNYN+7+td4Ezw5ClM13oByeE4rHsN2IdqM9fAG96xl8Xxc3LlQXRq7HNo+7Ntp1jF5X9bnCS7EY/jso5UqKglamoWJYWB5sYy8RxByfnFW3ApYqZn5xXXIUUIKAkMSBmbMNXS9tnuPCF9jnQc1wokUo7NXlT3eDfGrMWPxpShTpLqFMybg3YmzCwGvrSVi0qcs1XAFdSTXXQaWiJ8zupTUprQ2/mM7GzwhLksz2oOjGAnT8YE6+z9owuMfE+R0Si6rFTuE1sNz6RkcZ4xn7qTRySd9gOQinguHKmG4Sm5J2FyBr+5aNYyPhstSpoIJFaqvU/VWrf5j6DwvELErKUl3UKtmIf5ibFRdT+zGFgjJlAElCKd1Kj9Sxubqb7AWsCvEqmFR7IyyzdmUsGswvavrHPnbfjrxkn16nDBRCApLAsk9Wp5ED20aEqZYHo++0ZOH4otKVFYJykCxoAWqfOvTcRbRxEgoNCSWbkfvHHtJHbNaYMCRAyC97wyhcDS8dJdjF8GFROaFgNHFUMFNeFqjguBUqsdOLnySExMC8c8ac0xxMC+0CTDg7K87AoUXIqzEh000Bys8VMdwiWJK2UtLJJ+csKFubeMaBjJ+IJqnQgEMWJFqgi5YuPuIYCcAFKZJDFtbX3IroY1MPhDQvbQEfXXXeKs5BKQDmHQlLHnUO1fOLEhSwEhxq7h35gi38nrG2VsS3oGoak1c7RVxvB0LLiiqsQWPRxfp6Rcltl5+evrb1iZayfBtRfm1ogwZvB8Q/zJNqlJe0dG+Fhqs/jEQ6WylY9+6R2at7Fr2619IWLd0ejVs1XcGM3EY1KVAmYkAO6SK5nbWv0jh28x16y3WquaEuSCwGxA6v0ijjMdmAzMhJLVUGbp010jKxXF3HzEH9ISTeljemukZmO4iAk0KjRtxS1TQufQPGNbkX508y+6tYXqxdr6gv1H8RRm8VJASmgSX3NbjMbamMqeVFffsAAomtKMB0DwU6UlBUkKzJ0BNWIv3abG9IC1Rju4oklSg9HYVpd6++cVMRxEkNYdfL6RnpnsHOW9iGFtdowuKfEASSlNVb/lH79I3GGnxXi6ZSXJrQJGv+I8nxPii56qu2ifdzE4PCTMVNbMHN1qPdA92Aj3Mj4GkSkBZmsBVc1TM2uXbzI6mNSC14zBcKAczDb8txq+Yh2Zo18Svs5fcl9qFMoECmYaFi7JBOzk60bXxeLwq5QlyJ6Epb/yIIWpTtmqAPlBAPMbCMA8CxsvvIUJgP6FP1ZKvtD1/wBXZlzeIS5iiZksgk1ylvIGLOHwUhQeXiTLW9BMBH/um0HPx8xBbESKVotJS53c3iZScDMuJko7gukebv5QyDWxKRxBCQZa0Tg7ulaV6AWLbabxqYbiy1LlJXJV2ygFE95KQXq1DYXDbx5zD/C4Wr/tMSlRFSKoUBzKa+gj2E+bMwshISJk9bh1EOeZATWmnqd88p5h431oYvicqUXUrKVCj0sC9L7xWwXEkrW8ufKW90vlP/GPJ8R+MJc2Y+JwnebK+ZSVhNgGYUb1eKn4Hh86sudMkK2mAKD8j/Mc+P8AF/rpf5P8fSMfjSgAkNd/CM/E/FMuWCVqZiBSpc1ZtS1WjzEjguLSP+3xCJqf05qH/at0+scviGJlpIn4RCkuSSZYZzcul0vzjX/L36P+uz49JJ+KcNMH+ognQKeWeVTD8ROEpIWpa0IJpZYD2AZyR5x5/gvBcJiwqaJBl5C/zkSy1VUNGGthHqOG4UTP6qgyRSWKFhu25p4MN431kc90tE6cSkJIW5/SQfL7xu4XAKPz0b16coPAYHJWrq8xy/iLqpp+mkOMWs6bw8g0Ibnf6QCsAoWIPT+Y0ljeAL6RDWMFMa0a8eZxGJUZqljUjK5Io+45R6D4oxSUpShu+uu3dB360brGJg+EF859ainMuKVjULTlzCwa40F6Q1emhZqGvJoakMBQuRs4+n+I7K2jHlle1TX3feEBRMYPWl/U3FN/DaHyVJUl81XIbU8626wlSg5AYX/yXs7RyUEUoCL2tQli7j0iCxMNT3QfGOiqvEsWy/X7JjokD/rtABSpyua+HKm0Zc3EdmStDOUly/zOSXIJ0OkY2G4mzpYHNViAWKdRrrvV4trWqcoksCQaMwAAplDuSfvHkr2Wda4YtSlEqJ6AC21gNTC0hTdd6MHdgwOwMQmUSSTU61oa7PXzhs2YDQGo6geYhkZtJC3c+Nr2q0U5+NlSwSo6015kAb6Rl8W+IRaUa2JuAwbukmr3jFStcxTNnO3LW1hG5xYtP4hxZayoOQlR+XpSsFw/gxWQVuAdNT+wjUwXAlLUkoSFTDpVgzVrozVOrx6nA/D0+UgrCEzJgByjOi+7OH6RuMq2C4Z2EozFpIliyUJ7yuVrbkxl4r48TPT2c7DoKBZicwAoKveFTPi3iWHURNUsOTRaQ3gWt0MCPiSTNL4jDpVupN330PrDJIr6SnhuDm/LNVKUbBfy9HP7wY+GMXL72HmBYGqFFP1p6xY/6NgZw/pTzKV+lVQ+zKb0UYVM+EsZJ70lQmDeWopLdCz+BMaCP/yvGyBlnIdP/wAqHB/3WMM4ZNw2MUJZwmVTVXKLADdVgPIxY4LxLHrm9mUOEtn7ZDBKerBztv0jZx3G8NhlmXkCFK+YykgMeeXXzaM3aYPhPD8PK/7aVPEqYs1JZS8zOAQ4Y5aDbYxpTfgMoStcnEz87f25HA/SRam5PMl4zvhvguGlLViUzDNUod0rUCACO9Vqks3KogvivjWJ7LssMFKzfOtPzJqCEJF+p5tvDmDXnpnxZPQyMTJSsD8s2XlPqG9IXJxfDpp/qSFSCfzSz3R1Dt/6xKPizEoSBPQlYJKWmJymgBNG5jSHIxvDpv8AqyjLUdUOG/4hvTWEAR8Ky1MrD4tIzPlz90n/AHJ/aNPguE4iiamWZn9MnvLzhSW2qMzmvsRnJ+Epc4f9tiEq/tLE03ysRf8ATHp+HYRMlcvDJTnKgVAP3qByVlmAzAUtVtK55csm4ZNMUgz5/YS6y5ZeetqGv+kGo5ua2HhHpcJgQFf2iw0fa+kVOGcOygS0sliSrKAA6qktuS9eQ2jaShgwLRCpC2vHEvrAhHjHE0aIJU0JnKSlJUosEhydgIdmpHnfiriRYSEHvFlLt8r0B2ffYQh5zEg4qcqaKiya2D/Kkp5fU9Y1sHhFSxUsLB1Gx0GYc6V1gMNIIAYAE2ZjccqH2YuyZi6VoNbu56aM+0aRikpNHarEggVs70enS8EqUEmgc0epb9tYCWXUaA0q99BQ7bQwKeuguxNydXar8okiYtzSlSWLg6Oxe/SFT5CrAtQVNQWNA+nXVzBruakCjaNqa8zAy0Kqc1HOj6sKFz7tEAjCK/8A6LHIZWHIUjosiZs3ifPTeOiTwSGBzAam92Jo7WJ5Rc7MNtq4v7uDFbshkZy+4IysBbKwcg0v5xR4jxZMtNVd64SLkt6Dn1jy49/8mD4vxkSQaOo22py2tHm+IccXNYfKAGYG/U/aKuLxZmKdXpZos8OwAUMyiKuMtHFPmIcUvbaOmSPP9Twfgy8QqhCUD5lmw5AfmPLzaPY4Lg6QgplJaWn55imq2qlbchSKgcJSFDKzAUoSKsBY9YOUs4mV2KVLzMaOlMtJs6mSVGr/AMwdv8hvHHoZXBErkH8JOlkqDqOa/il8o8I8Pi+D47CkkpWNc0s5k3ucv3EEj4axEtClUKgQEZJiXP6lXdh3dqnlC5XxViJZKFKzsfzAuD1orTWOks+RjL9OwvxlNFJiUzBYvQ/t6Q8YzAz/AJ0dko6gZfVNPMRMvj+Fnf8A7EoP+q/jmSyhDuE8NwBmCs5QKikCgTVJDvlcjxG+kFvWac0Ez4KSsPhsQlY2WzeCk6dQILgXCsbKmJFJaCaqJSpBAH5Q5Cq7NzMbnC+BpSSZMpMtLkFaz2i1AHrlApbpeK/xB8TrlLCZaTNNlqOYg0sGp9uUHHl2FmNLEfE6kkolBMyYl3lg3FXMssXUP0v0e0eZXi+H4gutKpK9w4Ho6fMRc+HeNYWdiB20pKXBcqLJ3qsMRt4wrH/DUrEzJhkzklaVd7KAUl/zAAuHJa5rXWN9vcGeaNPApmQfhcWFJDkJLa/3Jf1AYxk/hcdhrCZlG39RP39RAzvhLFSRnSMzFv6ZObd2odwwrSLPC+L44FIZSxmAImJNKgOVXF9bRWz9WGj4tWEI7aUmYFgvRqAlNAQQahUHKmcPxJCezXKWogDK4qdmdPpGzjQjss+IlJWCCVnKXQ1gH71WDMx9YDDfD8qV/WQlaA2xKgCHIdTl6igaDjz7TVZlWcBgJOAlKWMy1qUAm2dajRCA2gJem5d9N/hmAUn+pMCO2mABZQ7Eh+4nMTTUtR6xkcAwCpixiZ7sHEhCmcA/+RY/UatsPBvYYNBIBI6eNz4/SH6L4fIk5RzPv30iS0NJgVRMkqB0NIlBeDJFoEq0s8CKmzggFS6AO/8AEfP1r7fEKmqUUl+bMTQOKBgwrG78Z46iZI17y2Y00BHq3SMvhYZsxKH/AC1flQ9AXd41E1sKlJFAXDgMwfxDP/EPJy0BS96PS+uhFDUViqhBSCxNSxDliHd+V9XiwhRAZBcGwa1ga2ufpCj0SAWsVHQBg7WCmMVkSFDLUZhmdIYNzpqGaOKQCC5BDUctsXb35wcwBLhWc21pStC1Le9YOTPdqOSKFwfPawtBFOpdLU7oIem5LGETAXGWl2Ipemo0fbzeDTPy0UrbzO7WrpEhFDUJSTzLHxGkdHL4mAak/wDJvoI6JPnM/iFsrW/bl7aMnG8OCiVqWzj5QHNmFPCNaVhEscx27osd3UW9BDjJQlPyjwFfSPPPHq5XWHgOEgv+fVw/dt+U61i/hsKhIUFfOTYMzUv5Wi0iXLzUob5q5n1BFXBcQGKwSsxISS4LGjEi5AvyjX2iYWcTLLiagKFg6lWApYja+sX+H8LlfOmUAj5ioKUCkANQ5vQCrR5qapkqzhQU9Ab7Ehx7aNf4f4mXAGbKlIdgdKOW0A/eM854eN9bczCr7MLlyiaUrfoWf3rC+wws5CRNlkzLEAETEn+5QA9TtG0J0qWEmZ862IRchJqVKF0parmOxWEkYgBiETACUlOV25O4t9YONxi8u34wU/DicMsqQ5dwxVLmEBvlUQGA38KxRk45QIY5SA4ZWVObQPY10AaNKTg+yCghRWeRNttoDGlCJRWEJzajK7ua+pvFy9O54zuJfEa5hddSCzkg9RSw6RoyeISjKCpqCEu4UAXBJqQoXD1fSrx56QkFeYAMW7tCnTQ0Uddusaa5c1MvNLmUNSkJSlhb5QK+lqwbIc1M8oSgzCEupgT3VMKVYiqSB6xfwOGykTUS5bEZSqXR0m7ig08GvGQOLYnI2cs47yUhKgBpQB9o1MGD28nOuatCmK6lRYM4JO5IqbVjHPlZPGby65+vTcOlSwQgTSshPdlh5lHcqc1cvlDqoAKPCeOY/DKzImBaRLP5VFJKlBgAHYljrofGMediMilqSgJBJSMxCcqCflAJBI9fGJTKkT+8olbGuSlXBbMQ7Okab7wza1V7gmDlqDpKyWJD6kUASxsN/Y0+Hn8RMcEFEosMvyZh+k/nUP1WGjqqnGyrxK/w0lkJSxmKSKBLtlJeppblyMeywmECEpky6BIFqZR6VVU+ZjtOOeMcuR0mVmVyD+J2i/LpA9kAGBYf5iez5198o25fUqNbRCl0gAowSPCFIKqRXxWLEpJmLbKkex4mLEeQ+MuJkrTLQpgiqi7V1A3KR9WiSkjBmdNM9ZS+zlWuw0yt5Q6XhlLPcUUhJUUhgNmYtatzdtIZgOIAJLhkqclQ/SKCtvAfuz0yu0JLkWrTq7WPKsaSEEEF1Ekm4tmDtSm0NCMxzFXfo7lnNA9630reCTJDZTnFB8xL1BrWos3nE/hSE53dNHL1rsT51PnEDESyBYEVHzFqNSobaFTs+ckAgW1cF3FGDDr6RxluXBNhW7UN93a3OkMSSQSA5q4JN/8AdVJ672iSVT05WLFqUqkEe3hiV1APy9XtvWg+sAF92oFXfdxq1DrURWyKoRRq5k0fQio6dPOFInSHPdlZhv2gD0rTq8RFpBWBQluregTHQJ4UVEEjDD3aNZPCSNH6RH/TlP8ALHnx6NZEzDg/MGPK3mLQ+UmYPlW/9qixZjQK8vKNA8POoMLGBY0py08oRqlOKVIyTUBINHUzXL5VaaecVMJww4eambJmd1KvlUTbVIULuHFQf23JYUkEFyFXo48REyeDSlABBMsl3N0E2qCxAbYw5LMTyM4TO2WsoypUol3oUu7O7OBvaNrhnHXXZDnuhRNQWocpooMSzimsXp3DpyU/1JfaJSKKQ607WqReKqUpms2RR/uejFh75Ri8Yvp2cLXlMxiHzA1VcDQsXcRQ4lJNZSe8RUEH8pFaWavnFPFcImyJ3aIHaoBdSUuSEuCQfQuNhCJOLUZqsyshWogJq6Q5ZnqW5xm/1mwc+fWEYfADKUrLgWJVQF6kmnSLs84dWUVUxuErS1g9d6RewvD0BmBW5LA1NNrOSWNYjiaUBRldmEsx6uI58d/lv1y4cu9+tX4e4aVy1LTMYXSGBIFauakbMaMYtzeFhKFKnHOEhxVQA/2uxJLBq9IqcPn9mQUprlHdSMyhSulAwJo+sXJ+J/ELSC+RytSWS6UoBUXJLZmB8T4Q/wBvjvw2/wBmErhSaISkMakHKRX86moC70GjeF8pIKMNhwDMVZqBCdVquwF4ZJQpKSe5nUCbtcUoA5CRGj8P8KKEqmnMVqBAVYknTkPdY9HEW62uF8MRhpYly6qUXKjVSlm6lcuXhGrg5AQG3dydSbmE8OweQOT3lXJ+kWguvp9Y25UbQBUbftb2YkkUbneIzVdvKEJUpoVMXWDUffvwhevKBKHG+KDDyVK/MoMgc/2ABPhHkZmEmBLkkhzmcOplNdjruPWLeL4gcTOUWBTKJCRvdJpYlwObRYwhJf8AMigd71/Kw+9Y1Co4cIKSFKokv3ixDGpI8bbmsamFzUyJHZ08i1GYC/1ikcCM6s5B7mUjK9FNf9XrFjC4LIkBHypDJalSb6MLeZhC2ZZIYCmoFRTY1/frBS3KWYhzeulO8Do3vSFSsQUDvEEWY/Qg2FLRyJ0x3US1dKjUWe7RA3OVpABYMWf7h3Yt9N4OTKBzPkJGz1DXymxHlFLDZVkLLHIA1zSpuQ1TfSLInqS+XKE1NQ1NDTxtEgy54qHoXZxz8CNoEzaEtWocAW6B2tD+zdywGxcF9C4N9PbwqZJdIqGJDAXBo1dGp1iTk4sN/wCTwSojziYZmmjRUdCBS8O43h6JDUpEoliGJjjjsH8MNhHK4ck6RYSI5vOLAp/9KS9oTP8Ah5BqHSdx+0agPOJKucWLWVhMLNkguy0/2UV5Gh846fwLDzACykKJJzF0qchi+ahjUHWAxCEqSQoBQ2P2hxa8livhychzLmCa9SlXcUdfmsfFozMQgd1M5HZq0zhiLjuq16gx7NeAWn/SmU/SvvD/AJXEU+Id5OWfJLCxA7RHUnTxEWfi3frzuCkmW/ZgKANlHTcLqfQvHnfiSbOM7OZBSlmCgcwN6kigj2UzgqVMqWopZ7HMk8iNYozhPlEOnOA1UVOp+UndqVgnGcfxTjJdjyfBuLqM4AEEOA58ielbD949VjpqRKMyaohI/KLEtQM7dAOpiooyXKsiQpmPdCVNbYH/ADEYDDHFrC1qeTLolJAAWoXUdCAeVW5RnjJut+4dwvBzFqC1JdBqBY5XoOThqx73h0ugVlCR+VO1Ge3WKPDuHhTEu2nvaNpI8OVPYjcmMcr+JJ89PvBm9fpALEQqYxjTAytohU0M/wDnxgc/VoCaLmofYtpeJDKrtGB8WcZ7GVkT88zpQanwjXUlklRWQAC9RZuYjwmIUrEzSov/AG30N8zhIIZ/tFEDhapiARMLIJYE0O5qHdnu3hGvJmPYOGFUgHSxLevSMrIuWWmHPL5nQhqAJ5AO0WeGYgIzOoIUapQBc0Zyd40WjKIypOVTAAG/yg3BuTv7MWEzXWdc9Aa0FmPlC0sWUCX5ilbOQ7OfpC0ygZgVmvUhJYuHoz1/iIYsAhyySwNQVMVdRUvrQ3icRKdQfMxo1KW2rrFbDTfmBYnUAM7VZjUaGw1guIY1ObUEEd0aVqxLvSoiR0lAAajKNEimZie8M2t/ODzWcWroCX02OvlFObiSQ4c1teh5dBpvDpHeJu52qyrsQa84QtLXZqtQgs4porflCs4dgDZyrZt21q7kEecRKlEA1FTZmBtY/aJQQ4AUKG1geRa389YgiVKmEAjMx2DjwL2joUrBgl2I5OR1oDHQHI1hDEWjo6MOqVGDGkdHQAYtHD36x0dCgKiFRMdEgzLDw+sETQe94mOhoeQ+Ke5ipWXu5k95qPUfM1/GLay2X3tHR0UanxjfHMsCTmAGbfX5TrF3gcsdnKDBuzRTSw/cxMdBE9jJSyQ2w+0OA73vYx0dCwJRr5wKRHR0NRMy0AofSOjoEyPipZGEUxIdQePK8OV8w0yiniiOjoYWgUgFLBqtSlNoXPQBNlkAAhRYi9FUrHR0LKMBiFZVjMpsrs5Z2NY2eFJDjmA//tER0TVJnIF2DusPyY0itxZX+kdSpYPMNY7iOjoWYt8HUez8UDwzENBSS58/qBHR0SWJIsNCkv5iK2F/N0T/APYD6Ujo6ILuEDoDx0dHRMv/2Q=="/>
          <p:cNvSpPr>
            <a:spLocks noChangeAspect="1" noChangeArrowheads="1"/>
          </p:cNvSpPr>
          <p:nvPr/>
        </p:nvSpPr>
        <p:spPr bwMode="auto">
          <a:xfrm>
            <a:off x="0" y="-884238"/>
            <a:ext cx="2466975" cy="18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4" name="AutoShape 10" descr="data:image/jpeg;base64,/9j/4AAQSkZJRgABAQAAAQABAAD/2wCEAAkGBhMSERUUExQWFRUVGBgaGBcXGRgYGBwYGBgXFxgYFxcYGyYfGBwjHBUUHy8gIycpLCwsGB8xNTAqNSYrLCkBCQoKDgwOGg8PGikkHxwsLCwsLCwsLCwsLCksLCwpLCkpLCwpLCwsLCksKSwsLCwsLCwsLCwsLCwpKSwsKSksLP/AABEIAMIBAwMBIgACEQEDEQH/xAAbAAACAwEBAQAAAAAAAAAAAAACAwEEBQAGB//EAD8QAAECBAQDBgQFAwMEAgMAAAECEQADITEEEkFRBWFxEyKBkaHwBjKxwRRCUtHhI2LxM4KSFSRDomOyFjRT/8QAGAEBAQEBAQAAAAAAAAAAAAAAAQACAwT/xAAfEQEBAQADAQEAAwEAAAAAAAAAARECEiExQQMiURP/2gAMAwEAAhEDEQA/AN5KaawSfSEiQnY+JMGwGkc+zWLATEhBhKZ7CjcnhqccWrTzi0YYmR0g0y+T+EJ/EHeO/Eq3i1LYlnUUirisGvMFouH8Rsf3jkzzq/nD04oawyjE4biiaJWDLVsqz8lWMWsZgxNSzsdFC6TuP2iriJiFpIIvCMNjzKYGsv1SN+afpG5WbGTiMPMQvKtJDajKUK5gli9neJB1fy/iPVTZCZia1BqCPqDHl8dJVKVlWzGyrAjkd4V9QqZ5e/LWIQkAex6wKZj829ije3hgGsKd0hX4MEuHB8PpFkSh79IYhMIISmZRyCOlYLsavXz91iyBSOIg7RrpSezhiUiCSQbQUXYdQZYnJBR0HatdYWZUcBBwJEGnEPClGGmFlMGkKkjWFTECGrMKWrlGaZCVSht784RMl8vCLBBMKUFPGa1FYht+kQUjnDlEwpSX9/vGGysvto6GFB5eUdBpbglrZ8pY9YMSCRaHplhqiCTKTqx8I7ZHn9V/w6hoPMQKpJrbzHsxYOGRmCqAjUFQ56GK87hktZcmY5/+WZ6uqLIvTBhFezHSpDlsyX/S9fK8ThuGS0FwkPuXP1ixNkIV8yEHqlJ+oiyL0H4YgP53/aJ/D9A9Nf2gJeAlJXnShIVXvAN16xaNYPFlIWkJuoerPsaQteJkvlM2XmOj8n0F+UWZsgKoQFD+4OPWAThEaIQOiU/tD4sK4LjkozIC0LSCGKVgkZiaFNwzagRs4nDJmJyqDj3UbGKkpQTZvfKHoxHPwOnQ3jcrFjz+NwBlLrVJsftyMclMegxCgtBBDgxhLllJKTpDEkCOA2iY4Rm10kEAIIpgRExltCkQJW1/PT+IMCOaEY4GIJgFydix9PKF9q3zDlS38RaMOJgTEiOaLUExBMFAvFqwJVCyqGRDQHClCFqI1h7e/wDECfftoCqrR19+MJmSoveR97QpaA1ozYdU+wO3vziYeUcvr+8dB1Ot0Jgsu0Agcx94alOlo6ORahBISdoOggkzHgSBBZD16fyYNoMLhBRl02gGMWM0Tl5QEgJMEj+YeA8CS3vnyhBQTW1YYEMNIlEx7P4gjXmIGJJMVuJIBD6hvIw9RSKqpFHHYkmooCw3p7+kWnCAYl4WhVIOKtyCeJB9t/MD79mJb2z/AGgIs0c8Q0REkvAqA1r4RzRzxIrKR8vkbecGiY8S8CpL1iAjEQrt6sabbGDKoQ4wKo4mBzRYNcQYAmJUqBKucCDWBWYImFKUTCtG/OOgCFbHziIMXrelgQbQoAw0I9/SIOyCGBHIwaUUsfvErIFnfm48IUAjlB9iYccgtXdvvEKXyb3ziBQp+0F2vg9t45o4S6wFAPswxJeIloaOeJDRCzSrgDc0Hm0cpfiq7e7xQxJJFVMUmoLMQ7mvmG1aFEcRn94BsrUoARoQoHa8UJk583i17Owr/ugZ80qPU2Dh9rnYg+ELxRCUEasT9x9IyVnCzHSDvX1iyBHlMPxHEdqUoSnIkAByBUUNG3A849JImqKQSGOoi10kWW93iRC0zxDAuLS5ojLEvAuYg4wBVBGIMQoSY6sQI6FlC0AgggEG4NorzEFFUgkah7BtHMWc0ApcIpUueFW8tYOFLw+qaVdnp/EJGJaiix5+PnaGei+LRMLKo41rAGLB2SViBMyAJ96P4wIW96+X2gIu0PsH9o6Flth5P6xEWJ6mXKexrFqSlr0O7QiXLgs5GtIkeJ4TYufSAC8wcta8V1qzfwIKWgNb6ezDGb4mXej9YIpe8HLHpHFQ0aHr54O3vpiEUpAn37ELz0/mKeJxwSpINiWo3mRoLbQY0vZ26bmFrxaU3ettqNr4jzjNxmJSpYRmcVBbUVsX0ilicWlIASwSmw9mhq79ILTjTOMzZiCQGd3ZqhusZGI4gk0PeNC4PJh0LRnTcaXIBfyF2o20JlgM+gNRYk7e94y02AjLUkEsLmgcXp7pGfiZ+ZWUAl2O7AN784zMX8Uy5a+yd1WYbNV9BFrhakTEmZmJ1pYkUZ9hbzjNPGbV6U0xOYVCgGUGrV/A9Y0kTX8LtvGRhJiSe6nJqQBQg7j1HQxbEgKdQ1o3LntrGfjp9XigHnC5kitCoPz9IkUtBvDSASlD8zwSJitR5QyOSIQXPnZQ/wBn+kAjGJOrdafWHkRSm8LQS4zJN+6o7Na0MY5VZEyOzxmTODC6VqfR2UzWIpQ9I4YCaR/qNsw8rv4/aOskc7a0SqIzRlzZ06Wf9NSwBoQoX3YKGlKwwcbRcpUDtlPjXwMWwZV5UwwvsioV39tESOKSlglKgWvuHs40gzi09YPb8h8n6pTRMl/KAtOzsRbfxhkrEpUWBqwLPVjYteJmY0GgHnFSeCdKsWYf55RqS/rPLPxcUYWU8nf37vGacTOlkpUl9nJqNq1fz8Ydh8elZIeur/td7Rrqx2Wsx6+LejR0CFHRTDZ2+8dB1OvVmYYIp5QGZw3vziJMtST3lKI0fR9BGbJDLypyAdrRMxNjWCRMB+YsN+fOOTuLW8/8CGcpJg5cLbqBNYN+7+td4Ezw5ClM13oByeE4rHsN2IdqM9fAG96xl8Xxc3LlQXRq7HNo+7Ntp1jF5X9bnCS7EY/jso5UqKglamoWJYWB5sYy8RxByfnFW3ApYqZn5xXXIUUIKAkMSBmbMNXS9tnuPCF9jnQc1wokUo7NXlT3eDfGrMWPxpShTpLqFMybg3YmzCwGvrSVi0qcs1XAFdSTXXQaWiJ8zupTUprQ2/mM7GzwhLksz2oOjGAnT8YE6+z9owuMfE+R0Si6rFTuE1sNz6RkcZ4xn7qTRySd9gOQinguHKmG4Sm5J2FyBr+5aNYyPhstSpoIJFaqvU/VWrf5j6DwvELErKUl3UKtmIf5ibFRdT+zGFgjJlAElCKd1Kj9Sxubqb7AWsCvEqmFR7IyyzdmUsGswvavrHPnbfjrxkn16nDBRCApLAsk9Wp5ED20aEqZYHo++0ZOH4otKVFYJykCxoAWqfOvTcRbRxEgoNCSWbkfvHHtJHbNaYMCRAyC97wyhcDS8dJdjF8GFROaFgNHFUMFNeFqjguBUqsdOLnySExMC8c8ac0xxMC+0CTDg7K87AoUXIqzEh000Bys8VMdwiWJK2UtLJJ+csKFubeMaBjJ+IJqnQgEMWJFqgi5YuPuIYCcAFKZJDFtbX3IroY1MPhDQvbQEfXXXeKs5BKQDmHQlLHnUO1fOLEhSwEhxq7h35gi38nrG2VsS3oGoak1c7RVxvB0LLiiqsQWPRxfp6Rcltl5+evrb1iZayfBtRfm1ogwZvB8Q/zJNqlJe0dG+Fhqs/jEQ6WylY9+6R2at7Fr2619IWLd0ejVs1XcGM3EY1KVAmYkAO6SK5nbWv0jh28x16y3WquaEuSCwGxA6v0ijjMdmAzMhJLVUGbp010jKxXF3HzEH9ISTeljemukZmO4iAk0KjRtxS1TQufQPGNbkX508y+6tYXqxdr6gv1H8RRm8VJASmgSX3NbjMbamMqeVFffsAAomtKMB0DwU6UlBUkKzJ0BNWIv3abG9IC1Rju4oklSg9HYVpd6++cVMRxEkNYdfL6RnpnsHOW9iGFtdowuKfEASSlNVb/lH79I3GGnxXi6ZSXJrQJGv+I8nxPii56qu2ifdzE4PCTMVNbMHN1qPdA92Aj3Mj4GkSkBZmsBVc1TM2uXbzI6mNSC14zBcKAczDb8txq+Yh2Zo18Svs5fcl9qFMoECmYaFi7JBOzk60bXxeLwq5QlyJ6Epb/yIIWpTtmqAPlBAPMbCMA8CxsvvIUJgP6FP1ZKvtD1/wBXZlzeIS5iiZksgk1ylvIGLOHwUhQeXiTLW9BMBH/um0HPx8xBbESKVotJS53c3iZScDMuJko7gukebv5QyDWxKRxBCQZa0Tg7ulaV6AWLbabxqYbiy1LlJXJV2ygFE95KQXq1DYXDbx5zD/C4Wr/tMSlRFSKoUBzKa+gj2E+bMwshISJk9bh1EOeZATWmnqd88p5h431oYvicqUXUrKVCj0sC9L7xWwXEkrW8ufKW90vlP/GPJ8R+MJc2Y+JwnebK+ZSVhNgGYUb1eKn4Hh86sudMkK2mAKD8j/Mc+P8AF/rpf5P8fSMfjSgAkNd/CM/E/FMuWCVqZiBSpc1ZtS1WjzEjguLSP+3xCJqf05qH/at0+scviGJlpIn4RCkuSSZYZzcul0vzjX/L36P+uz49JJ+KcNMH+ognQKeWeVTD8ROEpIWpa0IJpZYD2AZyR5x5/gvBcJiwqaJBl5C/zkSy1VUNGGthHqOG4UTP6qgyRSWKFhu25p4MN431kc90tE6cSkJIW5/SQfL7xu4XAKPz0b16coPAYHJWrq8xy/iLqpp+mkOMWs6bw8g0Ibnf6QCsAoWIPT+Y0ljeAL6RDWMFMa0a8eZxGJUZqljUjK5Io+45R6D4oxSUpShu+uu3dB360brGJg+EF859ainMuKVjULTlzCwa40F6Q1emhZqGvJoakMBQuRs4+n+I7K2jHlle1TX3feEBRMYPWl/U3FN/DaHyVJUl81XIbU8626wlSg5AYX/yXs7RyUEUoCL2tQli7j0iCxMNT3QfGOiqvEsWy/X7JjokD/rtABSpyua+HKm0Zc3EdmStDOUly/zOSXIJ0OkY2G4mzpYHNViAWKdRrrvV4trWqcoksCQaMwAAplDuSfvHkr2Wda4YtSlEqJ6AC21gNTC0hTdd6MHdgwOwMQmUSSTU61oa7PXzhs2YDQGo6geYhkZtJC3c+Nr2q0U5+NlSwSo6015kAb6Rl8W+IRaUa2JuAwbukmr3jFStcxTNnO3LW1hG5xYtP4hxZayoOQlR+XpSsFw/gxWQVuAdNT+wjUwXAlLUkoSFTDpVgzVrozVOrx6nA/D0+UgrCEzJgByjOi+7OH6RuMq2C4Z2EozFpIliyUJ7yuVrbkxl4r48TPT2c7DoKBZicwAoKveFTPi3iWHURNUsOTRaQ3gWt0MCPiSTNL4jDpVupN330PrDJIr6SnhuDm/LNVKUbBfy9HP7wY+GMXL72HmBYGqFFP1p6xY/6NgZw/pTzKV+lVQ+zKb0UYVM+EsZJ70lQmDeWopLdCz+BMaCP/yvGyBlnIdP/wAqHB/3WMM4ZNw2MUJZwmVTVXKLADdVgPIxY4LxLHrm9mUOEtn7ZDBKerBztv0jZx3G8NhlmXkCFK+YykgMeeXXzaM3aYPhPD8PK/7aVPEqYs1JZS8zOAQ4Y5aDbYxpTfgMoStcnEz87f25HA/SRam5PMl4zvhvguGlLViUzDNUod0rUCACO9Vqks3KogvivjWJ7LssMFKzfOtPzJqCEJF+p5tvDmDXnpnxZPQyMTJSsD8s2XlPqG9IXJxfDpp/qSFSCfzSz3R1Dt/6xKPizEoSBPQlYJKWmJymgBNG5jSHIxvDpv8AqyjLUdUOG/4hvTWEAR8Ky1MrD4tIzPlz90n/AHJ/aNPguE4iiamWZn9MnvLzhSW2qMzmvsRnJ+Epc4f9tiEq/tLE03ysRf8ATHp+HYRMlcvDJTnKgVAP3qByVlmAzAUtVtK55csm4ZNMUgz5/YS6y5ZeetqGv+kGo5ua2HhHpcJgQFf2iw0fa+kVOGcOygS0sliSrKAA6qktuS9eQ2jaShgwLRCpC2vHEvrAhHjHE0aIJU0JnKSlJUosEhydgIdmpHnfiriRYSEHvFlLt8r0B2ffYQh5zEg4qcqaKiya2D/Kkp5fU9Y1sHhFSxUsLB1Gx0GYc6V1gMNIIAYAE2ZjccqH2YuyZi6VoNbu56aM+0aRikpNHarEggVs70enS8EqUEmgc0epb9tYCWXUaA0q99BQ7bQwKeuguxNydXar8okiYtzSlSWLg6Oxe/SFT5CrAtQVNQWNA+nXVzBruakCjaNqa8zAy0Kqc1HOj6sKFz7tEAjCK/8A6LHIZWHIUjosiZs3ifPTeOiTwSGBzAam92Jo7WJ5Rc7MNtq4v7uDFbshkZy+4IysBbKwcg0v5xR4jxZMtNVd64SLkt6Dn1jy49/8mD4vxkSQaOo22py2tHm+IccXNYfKAGYG/U/aKuLxZmKdXpZos8OwAUMyiKuMtHFPmIcUvbaOmSPP9Twfgy8QqhCUD5lmw5AfmPLzaPY4Lg6QgplJaWn55imq2qlbchSKgcJSFDKzAUoSKsBY9YOUs4mV2KVLzMaOlMtJs6mSVGr/AMwdv8hvHHoZXBErkH8JOlkqDqOa/il8o8I8Pi+D47CkkpWNc0s5k3ucv3EEj4axEtClUKgQEZJiXP6lXdh3dqnlC5XxViJZKFKzsfzAuD1orTWOks+RjL9OwvxlNFJiUzBYvQ/t6Q8YzAz/AJ0dko6gZfVNPMRMvj+Fnf8A7EoP+q/jmSyhDuE8NwBmCs5QKikCgTVJDvlcjxG+kFvWac0Ez4KSsPhsQlY2WzeCk6dQILgXCsbKmJFJaCaqJSpBAH5Q5Cq7NzMbnC+BpSSZMpMtLkFaz2i1AHrlApbpeK/xB8TrlLCZaTNNlqOYg0sGp9uUHHl2FmNLEfE6kkolBMyYl3lg3FXMssXUP0v0e0eZXi+H4gutKpK9w4Ho6fMRc+HeNYWdiB20pKXBcqLJ3qsMRt4wrH/DUrEzJhkzklaVd7KAUl/zAAuHJa5rXWN9vcGeaNPApmQfhcWFJDkJLa/3Jf1AYxk/hcdhrCZlG39RP39RAzvhLFSRnSMzFv6ZObd2odwwrSLPC+L44FIZSxmAImJNKgOVXF9bRWz9WGj4tWEI7aUmYFgvRqAlNAQQahUHKmcPxJCezXKWogDK4qdmdPpGzjQjss+IlJWCCVnKXQ1gH71WDMx9YDDfD8qV/WQlaA2xKgCHIdTl6igaDjz7TVZlWcBgJOAlKWMy1qUAm2dajRCA2gJem5d9N/hmAUn+pMCO2mABZQ7Eh+4nMTTUtR6xkcAwCpixiZ7sHEhCmcA/+RY/UatsPBvYYNBIBI6eNz4/SH6L4fIk5RzPv30iS0NJgVRMkqB0NIlBeDJFoEq0s8CKmzggFS6AO/8AEfP1r7fEKmqUUl+bMTQOKBgwrG78Z46iZI17y2Y00BHq3SMvhYZsxKH/AC1flQ9AXd41E1sKlJFAXDgMwfxDP/EPJy0BS96PS+uhFDUViqhBSCxNSxDliHd+V9XiwhRAZBcGwa1ga2ufpCj0SAWsVHQBg7WCmMVkSFDLUZhmdIYNzpqGaOKQCC5BDUctsXb35wcwBLhWc21pStC1Le9YOTPdqOSKFwfPawtBFOpdLU7oIem5LGETAXGWl2Ipemo0fbzeDTPy0UrbzO7WrpEhFDUJSTzLHxGkdHL4mAak/wDJvoI6JPnM/iFsrW/bl7aMnG8OCiVqWzj5QHNmFPCNaVhEscx27osd3UW9BDjJQlPyjwFfSPPPHq5XWHgOEgv+fVw/dt+U61i/hsKhIUFfOTYMzUv5Wi0iXLzUob5q5n1BFXBcQGKwSsxISS4LGjEi5AvyjX2iYWcTLLiagKFg6lWApYja+sX+H8LlfOmUAj5ioKUCkANQ5vQCrR5qapkqzhQU9Ab7Ehx7aNf4f4mXAGbKlIdgdKOW0A/eM854eN9bczCr7MLlyiaUrfoWf3rC+wws5CRNlkzLEAETEn+5QA9TtG0J0qWEmZ862IRchJqVKF0parmOxWEkYgBiETACUlOV25O4t9YONxi8u34wU/DicMsqQ5dwxVLmEBvlUQGA38KxRk45QIY5SA4ZWVObQPY10AaNKTg+yCghRWeRNttoDGlCJRWEJzajK7ua+pvFy9O54zuJfEa5hddSCzkg9RSw6RoyeISjKCpqCEu4UAXBJqQoXD1fSrx56QkFeYAMW7tCnTQ0Uddusaa5c1MvNLmUNSkJSlhb5QK+lqwbIc1M8oSgzCEupgT3VMKVYiqSB6xfwOGykTUS5bEZSqXR0m7ig08GvGQOLYnI2cs47yUhKgBpQB9o1MGD28nOuatCmK6lRYM4JO5IqbVjHPlZPGby65+vTcOlSwQgTSshPdlh5lHcqc1cvlDqoAKPCeOY/DKzImBaRLP5VFJKlBgAHYljrofGMediMilqSgJBJSMxCcqCflAJBI9fGJTKkT+8olbGuSlXBbMQ7Okab7wza1V7gmDlqDpKyWJD6kUASxsN/Y0+Hn8RMcEFEosMvyZh+k/nUP1WGjqqnGyrxK/w0lkJSxmKSKBLtlJeppblyMeywmECEpky6BIFqZR6VVU+ZjtOOeMcuR0mVmVyD+J2i/LpA9kAGBYf5iez5198o25fUqNbRCl0gAowSPCFIKqRXxWLEpJmLbKkex4mLEeQ+MuJkrTLQpgiqi7V1A3KR9WiSkjBmdNM9ZS+zlWuw0yt5Q6XhlLPcUUhJUUhgNmYtatzdtIZgOIAJLhkqclQ/SKCtvAfuz0yu0JLkWrTq7WPKsaSEEEF1Ekm4tmDtSm0NCMxzFXfo7lnNA9630reCTJDZTnFB8xL1BrWos3nE/hSE53dNHL1rsT51PnEDESyBYEVHzFqNSobaFTs+ckAgW1cF3FGDDr6RxluXBNhW7UN93a3OkMSSQSA5q4JN/8AdVJ672iSVT05WLFqUqkEe3hiV1APy9XtvWg+sAF92oFXfdxq1DrURWyKoRRq5k0fQio6dPOFInSHPdlZhv2gD0rTq8RFpBWBQluregTHQJ4UVEEjDD3aNZPCSNH6RH/TlP8ALHnx6NZEzDg/MGPK3mLQ+UmYPlW/9qixZjQK8vKNA8POoMLGBY0py08oRqlOKVIyTUBINHUzXL5VaaecVMJww4eambJmd1KvlUTbVIULuHFQf23JYUkEFyFXo48REyeDSlABBMsl3N0E2qCxAbYw5LMTyM4TO2WsoypUol3oUu7O7OBvaNrhnHXXZDnuhRNQWocpooMSzimsXp3DpyU/1JfaJSKKQ607WqReKqUpms2RR/uejFh75Ri8Yvp2cLXlMxiHzA1VcDQsXcRQ4lJNZSe8RUEH8pFaWavnFPFcImyJ3aIHaoBdSUuSEuCQfQuNhCJOLUZqsyshWogJq6Q5ZnqW5xm/1mwc+fWEYfADKUrLgWJVQF6kmnSLs84dWUVUxuErS1g9d6RewvD0BmBW5LA1NNrOSWNYjiaUBRldmEsx6uI58d/lv1y4cu9+tX4e4aVy1LTMYXSGBIFauakbMaMYtzeFhKFKnHOEhxVQA/2uxJLBq9IqcPn9mQUprlHdSMyhSulAwJo+sXJ+J/ELSC+RytSWS6UoBUXJLZmB8T4Q/wBvjvw2/wBmErhSaISkMakHKRX86moC70GjeF8pIKMNhwDMVZqBCdVquwF4ZJQpKSe5nUCbtcUoA5CRGj8P8KKEqmnMVqBAVYknTkPdY9HEW62uF8MRhpYly6qUXKjVSlm6lcuXhGrg5AQG3dydSbmE8OweQOT3lXJ+kWguvp9Y25UbQBUbftb2YkkUbneIzVdvKEJUpoVMXWDUffvwhevKBKHG+KDDyVK/MoMgc/2ABPhHkZmEmBLkkhzmcOplNdjruPWLeL4gcTOUWBTKJCRvdJpYlwObRYwhJf8AMigd71/Kw+9Y1Co4cIKSFKokv3ixDGpI8bbmsamFzUyJHZ08i1GYC/1ikcCM6s5B7mUjK9FNf9XrFjC4LIkBHypDJalSb6MLeZhC2ZZIYCmoFRTY1/frBS3KWYhzeulO8Do3vSFSsQUDvEEWY/Qg2FLRyJ0x3US1dKjUWe7RA3OVpABYMWf7h3Yt9N4OTKBzPkJGz1DXymxHlFLDZVkLLHIA1zSpuQ1TfSLInqS+XKE1NQ1NDTxtEgy54qHoXZxz8CNoEzaEtWocAW6B2tD+zdywGxcF9C4N9PbwqZJdIqGJDAXBo1dGp1iTk4sN/wCTwSojziYZmmjRUdCBS8O43h6JDUpEoliGJjjjsH8MNhHK4ck6RYSI5vOLAp/9KS9oTP8Ah5BqHSdx+0agPOJKucWLWVhMLNkguy0/2UV5Gh846fwLDzACykKJJzF0qchi+ahjUHWAxCEqSQoBQ2P2hxa8livhychzLmCa9SlXcUdfmsfFozMQgd1M5HZq0zhiLjuq16gx7NeAWn/SmU/SvvD/AJXEU+Id5OWfJLCxA7RHUnTxEWfi3frzuCkmW/ZgKANlHTcLqfQvHnfiSbOM7OZBSlmCgcwN6kigj2UzgqVMqWopZ7HMk8iNYozhPlEOnOA1UVOp+UndqVgnGcfxTjJdjyfBuLqM4AEEOA58ielbD949VjpqRKMyaohI/KLEtQM7dAOpiooyXKsiQpmPdCVNbYH/ADEYDDHFrC1qeTLolJAAWoXUdCAeVW5RnjJut+4dwvBzFqC1JdBqBY5XoOThqx73h0ugVlCR+VO1Ge3WKPDuHhTEu2nvaNpI8OVPYjcmMcr+JJ89PvBm9fpALEQqYxjTAytohU0M/wDnxgc/VoCaLmofYtpeJDKrtGB8WcZ7GVkT88zpQanwjXUlklRWQAC9RZuYjwmIUrEzSov/AG30N8zhIIZ/tFEDhapiARMLIJYE0O5qHdnu3hGvJmPYOGFUgHSxLevSMrIuWWmHPL5nQhqAJ5AO0WeGYgIzOoIUapQBc0Zyd40WjKIypOVTAAG/yg3BuTv7MWEzXWdc9Aa0FmPlC0sWUCX5ilbOQ7OfpC0ygZgVmvUhJYuHoz1/iIYsAhyySwNQVMVdRUvrQ3icRKdQfMxo1KW2rrFbDTfmBYnUAM7VZjUaGw1guIY1ObUEEd0aVqxLvSoiR0lAAajKNEimZie8M2t/ODzWcWroCX02OvlFObiSQ4c1teh5dBpvDpHeJu52qyrsQa84QtLXZqtQgs4porflCs4dgDZyrZt21q7kEecRKlEA1FTZmBtY/aJQQ4AUKG1geRa389YgiVKmEAjMx2DjwL2joUrBgl2I5OR1oDHQHI1hDEWjo6MOqVGDGkdHQAYtHD36x0dCgKiFRMdEgzLDw+sETQe94mOhoeQ+Ke5ipWXu5k95qPUfM1/GLay2X3tHR0UanxjfHMsCTmAGbfX5TrF3gcsdnKDBuzRTSw/cxMdBE9jJSyQ2w+0OA73vYx0dCwJRr5wKRHR0NRMy0AofSOjoEyPipZGEUxIdQePK8OV8w0yiniiOjoYWgUgFLBqtSlNoXPQBNlkAAhRYi9FUrHR0LKMBiFZVjMpsrs5Z2NY2eFJDjmA//tER0TVJnIF2DusPyY0itxZX+kdSpYPMNY7iOjoWYt8HUez8UDwzENBSS58/qBHR0SWJIsNCkv5iK2F/N0T/APYD6Ujo6ILuEDoDx0dHRMv/2Q=="/>
          <p:cNvSpPr>
            <a:spLocks noChangeAspect="1" noChangeArrowheads="1"/>
          </p:cNvSpPr>
          <p:nvPr/>
        </p:nvSpPr>
        <p:spPr bwMode="auto">
          <a:xfrm>
            <a:off x="0" y="-884238"/>
            <a:ext cx="2466975" cy="18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81000"/>
            <a:ext cx="77724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amount of nutrients, sediment, and toxins currently found in our water runoff is very bad for our natural systems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5846" name="Picture 4" descr="http://www.naturalheavymetaldetox.com/wp-content/uploads/2012/02/Heavy-Metal-Toxi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2209800"/>
            <a:ext cx="28575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Storm Water Management</a:t>
            </a:r>
          </a:p>
        </p:txBody>
      </p:sp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381000" y="1066800"/>
            <a:ext cx="3810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Main Goals</a:t>
            </a:r>
            <a:endParaRPr lang="en-US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Slow runoff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Filter out pollutants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Protect natural waterways</a:t>
            </a:r>
          </a:p>
          <a:p>
            <a:pPr>
              <a:buFont typeface="Arial" charset="0"/>
              <a:buChar char="•"/>
            </a:pPr>
            <a:endParaRPr lang="en-US"/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81000" y="3203575"/>
            <a:ext cx="38100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“Soft” Drainage Structures</a:t>
            </a:r>
            <a:endParaRPr lang="en-US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Ponds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Swales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Wetlands</a:t>
            </a:r>
          </a:p>
          <a:p>
            <a:pPr>
              <a:buFont typeface="Arial" charset="0"/>
              <a:buChar char="•"/>
            </a:pPr>
            <a:endParaRPr lang="en-US"/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381000" y="4575175"/>
            <a:ext cx="3810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“Hard” Drainage Structures</a:t>
            </a:r>
            <a:endParaRPr lang="en-US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Pipes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 Concrete channels</a:t>
            </a:r>
          </a:p>
          <a:p>
            <a:pPr>
              <a:buFont typeface="Arial" charset="0"/>
              <a:buChar char="•"/>
            </a:pPr>
            <a:endParaRPr lang="en-US"/>
          </a:p>
        </p:txBody>
      </p:sp>
      <p:pic>
        <p:nvPicPr>
          <p:cNvPr id="36869" name="Picture 2" descr="http://www.campuskitofparts.com/wp-content/uploads/2011/06/Stormwater-Management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066800"/>
            <a:ext cx="3200400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ttp://andoverma.gov/stormwater/system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937000"/>
            <a:ext cx="381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381000" y="2586038"/>
            <a:ext cx="2405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What it looks like:</a:t>
            </a:r>
          </a:p>
        </p:txBody>
      </p:sp>
    </p:spTree>
  </p:cSld>
  <p:clrMapOvr>
    <a:masterClrMapping/>
  </p:clrMapOvr>
  <p:transition advTm="13488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87763901A1534A83A72EFAFA38161C" ma:contentTypeVersion="4" ma:contentTypeDescription="Create a new document." ma:contentTypeScope="" ma:versionID="42f19c9463edaa93282a42e92fcae95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f328a1cd662c37536c074f55b1464a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45FEF91-29AA-468A-9DCF-F6AB09B8F90D}"/>
</file>

<file path=customXml/itemProps2.xml><?xml version="1.0" encoding="utf-8"?>
<ds:datastoreItem xmlns:ds="http://schemas.openxmlformats.org/officeDocument/2006/customXml" ds:itemID="{9035FC03-2DDE-4215-AA7C-5F1B0B6CA7AC}"/>
</file>

<file path=customXml/itemProps3.xml><?xml version="1.0" encoding="utf-8"?>
<ds:datastoreItem xmlns:ds="http://schemas.openxmlformats.org/officeDocument/2006/customXml" ds:itemID="{AB21416C-4661-47EA-AAFF-730799D8DEAF}"/>
</file>

<file path=docProps/app.xml><?xml version="1.0" encoding="utf-8"?>
<Properties xmlns="http://schemas.openxmlformats.org/officeDocument/2006/extended-properties" xmlns:vt="http://schemas.openxmlformats.org/officeDocument/2006/docPropsVTypes">
  <TotalTime>2310</TotalTime>
  <Words>1460</Words>
  <Application>Microsoft Office PowerPoint</Application>
  <PresentationFormat>On-screen Show (4:3)</PresentationFormat>
  <Paragraphs>274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Times New Roman</vt:lpstr>
      <vt:lpstr>Monotype Sorts</vt:lpstr>
      <vt:lpstr>Office Theme</vt:lpstr>
      <vt:lpstr>Custom Design</vt:lpstr>
      <vt:lpstr>Office Theme</vt:lpstr>
      <vt:lpstr>Office Theme</vt:lpstr>
      <vt:lpstr>Office Theme</vt:lpstr>
      <vt:lpstr>Water</vt:lpstr>
      <vt:lpstr>When it rains, water is intercepted by natural vegetation</vt:lpstr>
      <vt:lpstr>But when soil is disturbed and natural vegetation removed</vt:lpstr>
      <vt:lpstr>Water becomes runoff</vt:lpstr>
      <vt:lpstr>Nutrients</vt:lpstr>
      <vt:lpstr>Sediments</vt:lpstr>
      <vt:lpstr>Toxins</vt:lpstr>
      <vt:lpstr>Slide 8</vt:lpstr>
      <vt:lpstr>Storm Water Management</vt:lpstr>
      <vt:lpstr>SWM at Home</vt:lpstr>
      <vt:lpstr>Chesapeake Bay Critical Area      Program</vt:lpstr>
      <vt:lpstr>Why is there a Chesapeake Bay Critical Area Program ?</vt:lpstr>
      <vt:lpstr>What is the Chesapeake Bay   Critical Area Program?</vt:lpstr>
      <vt:lpstr>Area?</vt:lpstr>
      <vt:lpstr>What do the different colors mean?</vt:lpstr>
      <vt:lpstr>What is an Intensely Developed Area (IDA)?</vt:lpstr>
      <vt:lpstr>What can I do in the IDA?</vt:lpstr>
      <vt:lpstr> What is a Limited Development Area (LDA)?</vt:lpstr>
      <vt:lpstr>What can I do in the LDA?</vt:lpstr>
      <vt:lpstr>What is the Resource Conservation Area (RCA)?</vt:lpstr>
      <vt:lpstr>What can I do in the RCA ?</vt:lpstr>
      <vt:lpstr>Does this program apply to me if I want to add a deck, shed or pool?</vt:lpstr>
      <vt:lpstr>What are Habitat Protection Areas (HPA)?</vt:lpstr>
      <vt:lpstr>What is the Critical Area Buffer?</vt:lpstr>
      <vt:lpstr>What are Buffer Exempt Areas?</vt:lpstr>
      <vt:lpstr>Adventures in the Critical Area</vt:lpstr>
      <vt:lpstr>Protecting the 100-foot Critical Area Buffer</vt:lpstr>
      <vt:lpstr>Protecting the 100-foot Critical Area Buffer</vt:lpstr>
      <vt:lpstr>Protecting the 100-foot Critical Area Buffer</vt:lpstr>
      <vt:lpstr>What we’re trying to avoid</vt:lpstr>
      <vt:lpstr>Protecting Streams and Wetlands</vt:lpstr>
      <vt:lpstr>Protecting Streams and Wetlands</vt:lpstr>
      <vt:lpstr>Protecting Streams and Wetlands</vt:lpstr>
      <vt:lpstr>Protecting Forest Resources</vt:lpstr>
      <vt:lpstr>Protecting Forest Resources</vt:lpstr>
      <vt:lpstr>No Net Loss</vt:lpstr>
      <vt:lpstr>Reforestation in the Critical Area</vt:lpstr>
      <vt:lpstr>Reforestation in the Critical Area</vt:lpstr>
      <vt:lpstr>Reforestation in the Critical Area</vt:lpstr>
      <vt:lpstr>Reforestation in the Critical Area</vt:lpstr>
      <vt:lpstr>Reforestation in the Critical Area</vt:lpstr>
      <vt:lpstr>Reforestation Vision for the Critical Area</vt:lpstr>
      <vt:lpstr>Reforestation Vision for the Critical Area</vt:lpstr>
      <vt:lpstr>Where can I find out more about the Critical Area Program?</vt:lpstr>
    </vt:vector>
  </TitlesOfParts>
  <Company>HCG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bclightner</dc:creator>
  <cp:lastModifiedBy>lhoerger</cp:lastModifiedBy>
  <cp:revision>218</cp:revision>
  <dcterms:created xsi:type="dcterms:W3CDTF">2011-02-03T21:02:56Z</dcterms:created>
  <dcterms:modified xsi:type="dcterms:W3CDTF">2013-07-26T18:37:59Z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0x010100C587763901A1534A83A72EFAFA38161C</vt:lpwstr>
  </property>
</Properties>
</file>